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5" r:id="rId6"/>
    <p:sldId id="270" r:id="rId7"/>
    <p:sldId id="266" r:id="rId8"/>
    <p:sldId id="267" r:id="rId9"/>
    <p:sldId id="269" r:id="rId10"/>
    <p:sldId id="260" r:id="rId11"/>
    <p:sldId id="261" r:id="rId12"/>
    <p:sldId id="262" r:id="rId13"/>
    <p:sldId id="263" r:id="rId14"/>
    <p:sldId id="272" r:id="rId15"/>
    <p:sldId id="273" r:id="rId16"/>
    <p:sldId id="293" r:id="rId17"/>
    <p:sldId id="274" r:id="rId18"/>
    <p:sldId id="275" r:id="rId19"/>
    <p:sldId id="294" r:id="rId20"/>
    <p:sldId id="287" r:id="rId21"/>
    <p:sldId id="288" r:id="rId22"/>
    <p:sldId id="289" r:id="rId23"/>
    <p:sldId id="295" r:id="rId24"/>
    <p:sldId id="271" r:id="rId25"/>
    <p:sldId id="279" r:id="rId26"/>
    <p:sldId id="278" r:id="rId27"/>
    <p:sldId id="282" r:id="rId28"/>
    <p:sldId id="283" r:id="rId29"/>
    <p:sldId id="280" r:id="rId30"/>
    <p:sldId id="281" r:id="rId31"/>
    <p:sldId id="284" r:id="rId32"/>
    <p:sldId id="285" r:id="rId33"/>
    <p:sldId id="286" r:id="rId34"/>
    <p:sldId id="290" r:id="rId35"/>
    <p:sldId id="296" r:id="rId36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/>
    <p:restoredTop sz="94613"/>
  </p:normalViewPr>
  <p:slideViewPr>
    <p:cSldViewPr snapToGrid="0" snapToObjects="1">
      <p:cViewPr varScale="1">
        <p:scale>
          <a:sx n="106" d="100"/>
          <a:sy n="106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759F-C835-5B41-9992-112E9137484D}" type="datetimeFigureOut">
              <a:rPr lang="fr-FR" smtClean="0"/>
              <a:t>14/12/2016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5E81A-A8BF-7245-9B4B-9887F9BB87B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1244319"/>
          </a:xfrm>
        </p:spPr>
        <p:txBody>
          <a:bodyPr>
            <a:normAutofit/>
          </a:bodyPr>
          <a:lstStyle/>
          <a:p>
            <a:r>
              <a:rPr lang="fr-FR" sz="4000" dirty="0" smtClean="0"/>
              <a:t>How to </a:t>
            </a:r>
            <a:r>
              <a:rPr lang="fr-FR" sz="4000" dirty="0" err="1" smtClean="0"/>
              <a:t>initiate</a:t>
            </a:r>
            <a:r>
              <a:rPr lang="fr-FR" sz="4000" dirty="0" smtClean="0"/>
              <a:t> </a:t>
            </a:r>
            <a:r>
              <a:rPr lang="fr-FR" sz="4000" dirty="0" err="1" smtClean="0"/>
              <a:t>fruitful</a:t>
            </a:r>
            <a:r>
              <a:rPr lang="fr-FR" sz="4000" dirty="0" smtClean="0"/>
              <a:t> contacts </a:t>
            </a:r>
            <a:r>
              <a:rPr lang="fr-FR" sz="4000" dirty="0" err="1" smtClean="0"/>
              <a:t>with</a:t>
            </a:r>
            <a:r>
              <a:rPr lang="fr-FR" sz="4000" dirty="0" smtClean="0"/>
              <a:t> local </a:t>
            </a:r>
            <a:r>
              <a:rPr lang="fr-FR" sz="4000" dirty="0" err="1" smtClean="0"/>
              <a:t>authorities</a:t>
            </a:r>
            <a:r>
              <a:rPr lang="fr-FR" sz="4000" dirty="0" smtClean="0"/>
              <a:t> in countries of </a:t>
            </a:r>
            <a:r>
              <a:rPr lang="fr-FR" sz="4000" dirty="0" err="1" smtClean="0"/>
              <a:t>origin</a:t>
            </a:r>
            <a:endParaRPr lang="fr-FR" sz="4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2663" y="2366681"/>
            <a:ext cx="9348537" cy="29691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 err="1" smtClean="0"/>
              <a:t>Usefull</a:t>
            </a:r>
            <a:r>
              <a:rPr lang="fr-FR" sz="4400" b="1" dirty="0" smtClean="0"/>
              <a:t> insights </a:t>
            </a:r>
            <a:r>
              <a:rPr lang="fr-FR" sz="4400" b="1" dirty="0" err="1" smtClean="0"/>
              <a:t>from</a:t>
            </a:r>
            <a:r>
              <a:rPr lang="fr-FR" sz="4400" b="1" dirty="0" smtClean="0"/>
              <a:t> the </a:t>
            </a:r>
            <a:r>
              <a:rPr lang="fr-FR" sz="4400" b="1" dirty="0" err="1" smtClean="0"/>
              <a:t>cooperation</a:t>
            </a:r>
            <a:endParaRPr lang="fr-FR" sz="4400" b="1" dirty="0"/>
          </a:p>
          <a:p>
            <a:r>
              <a:rPr lang="fr-FR" sz="4400" b="1" dirty="0" smtClean="0"/>
              <a:t>Lyon </a:t>
            </a:r>
            <a:r>
              <a:rPr lang="fr-FR" sz="4400" b="1" dirty="0" err="1" smtClean="0"/>
              <a:t>Metropole</a:t>
            </a:r>
            <a:r>
              <a:rPr lang="fr-FR" sz="4400" b="1" dirty="0"/>
              <a:t> </a:t>
            </a:r>
            <a:r>
              <a:rPr lang="fr-FR" sz="4400" b="1" dirty="0" smtClean="0"/>
              <a:t>– Tinca </a:t>
            </a:r>
            <a:r>
              <a:rPr lang="fr-FR" sz="4400" b="1" dirty="0" err="1" smtClean="0"/>
              <a:t>municipality</a:t>
            </a:r>
            <a:endParaRPr lang="fr-FR" sz="4400" b="1" dirty="0" smtClean="0"/>
          </a:p>
          <a:p>
            <a:endParaRPr lang="fr-FR" sz="3200" i="1" dirty="0" smtClean="0"/>
          </a:p>
          <a:p>
            <a:r>
              <a:rPr lang="fr-FR" sz="3200" i="1" dirty="0" smtClean="0"/>
              <a:t>Social inclusion services</a:t>
            </a:r>
          </a:p>
          <a:p>
            <a:r>
              <a:rPr lang="fr-FR" sz="3200" i="1" dirty="0" smtClean="0"/>
              <a:t>for the </a:t>
            </a:r>
            <a:r>
              <a:rPr lang="fr-FR" sz="3200" i="1" dirty="0" err="1" smtClean="0"/>
              <a:t>most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deprived</a:t>
            </a:r>
            <a:r>
              <a:rPr lang="fr-FR" sz="3200" i="1" dirty="0" smtClean="0"/>
              <a:t> people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58584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738" y="1077710"/>
            <a:ext cx="1883325" cy="12969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74773" cy="56476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187" y="2941276"/>
            <a:ext cx="3569746" cy="37499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1499" y="4108380"/>
            <a:ext cx="272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BIHOR</a:t>
            </a:r>
            <a:endParaRPr lang="fr-FR" sz="4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48269" y="4479451"/>
            <a:ext cx="272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TINCA</a:t>
            </a:r>
            <a:endParaRPr lang="fr-FR" sz="4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48269" y="523141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villages</a:t>
            </a:r>
          </a:p>
          <a:p>
            <a:r>
              <a:rPr lang="fr-FR" dirty="0" smtClean="0"/>
              <a:t>8300 </a:t>
            </a:r>
            <a:r>
              <a:rPr lang="fr-FR" dirty="0" err="1" smtClean="0"/>
              <a:t>inhabitants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083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635000"/>
            <a:ext cx="7385538" cy="55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18" y="0"/>
            <a:ext cx="907676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3977" y="2140772"/>
            <a:ext cx="2418489" cy="14845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16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0"/>
            <a:ext cx="97049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4430" y="1944446"/>
            <a:ext cx="1267420" cy="8310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392896" y="2860639"/>
            <a:ext cx="1267420" cy="83102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695887" y="2359960"/>
            <a:ext cx="23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Roma </a:t>
            </a:r>
            <a:r>
              <a:rPr lang="fr-FR" dirty="0" err="1" smtClean="0"/>
              <a:t>neighborhood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08727" y="3322335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City center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F784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4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F78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 smtClean="0"/>
              <a:t>Romani </a:t>
            </a:r>
            <a:r>
              <a:rPr lang="fr-FR" dirty="0" err="1" smtClean="0"/>
              <a:t>community</a:t>
            </a:r>
            <a:r>
              <a:rPr lang="fr-FR" dirty="0" smtClean="0"/>
              <a:t> </a:t>
            </a:r>
            <a:r>
              <a:rPr lang="fr-FR" dirty="0" err="1" smtClean="0"/>
              <a:t>neighbourhood</a:t>
            </a:r>
            <a:endParaRPr lang="fr-FR" dirty="0" smtClean="0"/>
          </a:p>
          <a:p>
            <a:pPr algn="ctr"/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poverty</a:t>
            </a:r>
            <a:endParaRPr lang="fr-FR" dirty="0" smtClean="0"/>
          </a:p>
          <a:p>
            <a:pPr algn="ctr"/>
            <a:r>
              <a:rPr lang="fr-FR" dirty="0" err="1" smtClean="0"/>
              <a:t>Closed</a:t>
            </a:r>
            <a:r>
              <a:rPr lang="fr-FR" dirty="0" smtClean="0"/>
              <a:t> </a:t>
            </a:r>
            <a:r>
              <a:rPr lang="fr-FR" dirty="0" err="1" smtClean="0"/>
              <a:t>comunity</a:t>
            </a:r>
            <a:r>
              <a:rPr lang="fr-FR" dirty="0" smtClean="0"/>
              <a:t> (no </a:t>
            </a:r>
            <a:r>
              <a:rPr lang="fr-FR" dirty="0" err="1" smtClean="0"/>
              <a:t>transparency</a:t>
            </a:r>
            <a:r>
              <a:rPr lang="fr-FR" dirty="0" smtClean="0"/>
              <a:t>)</a:t>
            </a:r>
          </a:p>
          <a:p>
            <a:pPr algn="ctr"/>
            <a:r>
              <a:rPr lang="fr-FR" dirty="0" err="1" smtClean="0"/>
              <a:t>Comunity</a:t>
            </a:r>
            <a:r>
              <a:rPr lang="fr-FR" dirty="0" smtClean="0"/>
              <a:t> « leader » </a:t>
            </a:r>
            <a:r>
              <a:rPr lang="fr-FR" dirty="0" err="1" smtClean="0"/>
              <a:t>spokesperson</a:t>
            </a:r>
            <a:endParaRPr lang="fr-FR" dirty="0" smtClean="0"/>
          </a:p>
          <a:p>
            <a:pPr algn="ctr"/>
            <a:r>
              <a:rPr lang="fr-FR" dirty="0" smtClean="0"/>
              <a:t>No good relation </a:t>
            </a:r>
            <a:r>
              <a:rPr lang="fr-FR" dirty="0" err="1" smtClean="0"/>
              <a:t>with</a:t>
            </a:r>
            <a:r>
              <a:rPr lang="fr-FR" dirty="0" smtClean="0"/>
              <a:t> the local </a:t>
            </a:r>
            <a:r>
              <a:rPr lang="fr-FR" dirty="0" err="1" smtClean="0"/>
              <a:t>authority</a:t>
            </a:r>
            <a:endParaRPr lang="fr-FR" dirty="0" smtClean="0"/>
          </a:p>
          <a:p>
            <a:pPr algn="ctr"/>
            <a:r>
              <a:rPr lang="fr-FR" dirty="0" err="1" smtClean="0"/>
              <a:t>Urban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not </a:t>
            </a:r>
            <a:r>
              <a:rPr lang="fr-FR" dirty="0" err="1" smtClean="0"/>
              <a:t>managed</a:t>
            </a:r>
            <a:r>
              <a:rPr lang="fr-FR" dirty="0" smtClean="0"/>
              <a:t> (land </a:t>
            </a:r>
            <a:r>
              <a:rPr lang="fr-FR" dirty="0" err="1" smtClean="0"/>
              <a:t>property</a:t>
            </a:r>
            <a:r>
              <a:rPr lang="fr-FR" dirty="0" smtClean="0"/>
              <a:t>, </a:t>
            </a:r>
            <a:r>
              <a:rPr lang="fr-FR" dirty="0" err="1" smtClean="0"/>
              <a:t>sewage</a:t>
            </a:r>
            <a:r>
              <a:rPr lang="fr-FR" dirty="0" smtClean="0"/>
              <a:t>, </a:t>
            </a:r>
            <a:r>
              <a:rPr lang="fr-FR" dirty="0" err="1" smtClean="0"/>
              <a:t>garbage</a:t>
            </a:r>
            <a:r>
              <a:rPr lang="fr-FR" dirty="0" smtClean="0"/>
              <a:t>, etc.)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271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09800" y="4451684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 smtClean="0">
                <a:solidFill>
                  <a:schemeClr val="bg1"/>
                </a:solidFill>
              </a:rPr>
              <a:t>Working</a:t>
            </a:r>
            <a:r>
              <a:rPr lang="fr-FR" sz="4000" b="1" dirty="0" smtClean="0">
                <a:solidFill>
                  <a:schemeClr val="bg1"/>
                </a:solidFill>
              </a:rPr>
              <a:t> groups </a:t>
            </a:r>
            <a:r>
              <a:rPr lang="fr-FR" sz="4000" b="1" dirty="0" err="1" smtClean="0">
                <a:solidFill>
                  <a:schemeClr val="bg1"/>
                </a:solidFill>
              </a:rPr>
              <a:t>with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other</a:t>
            </a:r>
            <a:r>
              <a:rPr lang="fr-FR" sz="4000" b="1" dirty="0" smtClean="0">
                <a:solidFill>
                  <a:schemeClr val="bg1"/>
                </a:solidFill>
              </a:rPr>
              <a:t> institutions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26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4716" y="4439653"/>
            <a:ext cx="4186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Romani </a:t>
            </a:r>
            <a:r>
              <a:rPr lang="fr-FR" sz="4000" b="1" dirty="0" err="1" smtClean="0">
                <a:solidFill>
                  <a:schemeClr val="bg1"/>
                </a:solidFill>
              </a:rPr>
              <a:t>spokspersons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89905" y="4451685"/>
            <a:ext cx="3795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b="1" dirty="0" smtClean="0">
                <a:solidFill>
                  <a:schemeClr val="bg1"/>
                </a:solidFill>
              </a:rPr>
              <a:t>Municipal </a:t>
            </a:r>
            <a:r>
              <a:rPr lang="fr-FR" sz="4000" b="1" dirty="0" err="1" smtClean="0">
                <a:solidFill>
                  <a:schemeClr val="bg1"/>
                </a:solidFill>
              </a:rPr>
              <a:t>officers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dirty="0" err="1" smtClean="0"/>
              <a:t>Need</a:t>
            </a:r>
            <a:r>
              <a:rPr lang="fr-FR" dirty="0" smtClean="0"/>
              <a:t> time to </a:t>
            </a:r>
            <a:r>
              <a:rPr lang="fr-FR" dirty="0" err="1" smtClean="0"/>
              <a:t>understand</a:t>
            </a:r>
            <a:r>
              <a:rPr lang="fr-FR" dirty="0" smtClean="0"/>
              <a:t> the </a:t>
            </a:r>
            <a:r>
              <a:rPr lang="fr-FR" dirty="0" err="1" smtClean="0"/>
              <a:t>aim</a:t>
            </a:r>
            <a:r>
              <a:rPr lang="fr-FR" dirty="0" smtClean="0"/>
              <a:t> of the </a:t>
            </a:r>
            <a:r>
              <a:rPr lang="fr-FR" dirty="0" err="1" smtClean="0"/>
              <a:t>partnership</a:t>
            </a:r>
            <a:r>
              <a:rPr lang="fr-FR" dirty="0" smtClean="0"/>
              <a:t> (public </a:t>
            </a:r>
            <a:r>
              <a:rPr lang="fr-FR" dirty="0" err="1" smtClean="0"/>
              <a:t>partnership</a:t>
            </a:r>
            <a:r>
              <a:rPr lang="fr-FR" dirty="0" smtClean="0"/>
              <a:t> not </a:t>
            </a:r>
            <a:r>
              <a:rPr lang="fr-FR" dirty="0" err="1" smtClean="0"/>
              <a:t>usually</a:t>
            </a:r>
            <a:r>
              <a:rPr lang="fr-FR" dirty="0" smtClean="0"/>
              <a:t>)</a:t>
            </a:r>
          </a:p>
          <a:p>
            <a:pPr algn="ctr"/>
            <a:r>
              <a:rPr lang="fr-FR" dirty="0" err="1" smtClean="0"/>
              <a:t>Imediat</a:t>
            </a:r>
            <a:r>
              <a:rPr lang="fr-FR" dirty="0" smtClean="0"/>
              <a:t> </a:t>
            </a:r>
            <a:r>
              <a:rPr lang="fr-FR" dirty="0" err="1" smtClean="0"/>
              <a:t>decisions</a:t>
            </a:r>
            <a:r>
              <a:rPr lang="fr-FR" dirty="0" smtClean="0"/>
              <a:t> (</a:t>
            </a:r>
            <a:r>
              <a:rPr lang="fr-FR" dirty="0" err="1" smtClean="0"/>
              <a:t>too</a:t>
            </a:r>
            <a:r>
              <a:rPr lang="fr-FR" dirty="0" smtClean="0"/>
              <a:t> quick)</a:t>
            </a:r>
          </a:p>
          <a:p>
            <a:pPr algn="ctr"/>
            <a:r>
              <a:rPr lang="fr-FR" dirty="0" smtClean="0"/>
              <a:t>No </a:t>
            </a:r>
            <a:r>
              <a:rPr lang="fr-FR" dirty="0" err="1" smtClean="0"/>
              <a:t>precis</a:t>
            </a:r>
            <a:r>
              <a:rPr lang="fr-FR" dirty="0" smtClean="0"/>
              <a:t> </a:t>
            </a:r>
            <a:r>
              <a:rPr lang="fr-FR" dirty="0" err="1" smtClean="0"/>
              <a:t>knwoledge</a:t>
            </a:r>
            <a:r>
              <a:rPr lang="fr-FR" dirty="0" smtClean="0"/>
              <a:t> of the situation by the </a:t>
            </a:r>
            <a:r>
              <a:rPr lang="fr-FR" dirty="0" err="1" smtClean="0"/>
              <a:t>mayor</a:t>
            </a:r>
            <a:endParaRPr lang="fr-FR" dirty="0" smtClean="0"/>
          </a:p>
          <a:p>
            <a:pPr algn="ctr"/>
            <a:r>
              <a:rPr lang="fr-FR" dirty="0" err="1" smtClean="0"/>
              <a:t>Comunity</a:t>
            </a:r>
            <a:r>
              <a:rPr lang="fr-FR" dirty="0" smtClean="0"/>
              <a:t> « leaders » </a:t>
            </a:r>
            <a:r>
              <a:rPr lang="fr-FR" dirty="0" err="1" smtClean="0"/>
              <a:t>alone</a:t>
            </a:r>
            <a:r>
              <a:rPr lang="fr-FR" dirty="0" smtClean="0"/>
              <a:t> to know the </a:t>
            </a:r>
            <a:r>
              <a:rPr lang="fr-FR" dirty="0" err="1" smtClean="0"/>
              <a:t>comunity</a:t>
            </a:r>
            <a:endParaRPr lang="fr-FR" dirty="0" smtClean="0"/>
          </a:p>
          <a:p>
            <a:pPr algn="ctr"/>
            <a:r>
              <a:rPr lang="fr-FR" dirty="0" err="1" smtClean="0"/>
              <a:t>Comunity</a:t>
            </a:r>
            <a:r>
              <a:rPr lang="fr-FR" dirty="0"/>
              <a:t> </a:t>
            </a:r>
            <a:r>
              <a:rPr lang="fr-FR" dirty="0" smtClean="0"/>
              <a:t>« leaders » are Romani people</a:t>
            </a:r>
          </a:p>
          <a:p>
            <a:pPr algn="ctr"/>
            <a:r>
              <a:rPr lang="fr-FR" dirty="0" err="1" smtClean="0"/>
              <a:t>Comunity</a:t>
            </a:r>
            <a:r>
              <a:rPr lang="fr-FR" dirty="0" smtClean="0"/>
              <a:t> « leaders » as </a:t>
            </a:r>
            <a:r>
              <a:rPr lang="fr-FR" dirty="0" err="1" smtClean="0"/>
              <a:t>spokespersons</a:t>
            </a:r>
            <a:endParaRPr lang="fr-FR" dirty="0" smtClean="0"/>
          </a:p>
          <a:p>
            <a:pPr algn="ctr"/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evangelic</a:t>
            </a:r>
            <a:r>
              <a:rPr lang="fr-FR" dirty="0" smtClean="0"/>
              <a:t> </a:t>
            </a:r>
            <a:r>
              <a:rPr lang="fr-FR" dirty="0" err="1" smtClean="0"/>
              <a:t>pastors</a:t>
            </a:r>
            <a:endParaRPr lang="fr-FR" dirty="0" smtClean="0"/>
          </a:p>
          <a:p>
            <a:pPr algn="ctr"/>
            <a:r>
              <a:rPr lang="fr-FR" dirty="0" err="1" smtClean="0"/>
              <a:t>Obvious</a:t>
            </a:r>
            <a:r>
              <a:rPr lang="fr-FR" dirty="0" smtClean="0"/>
              <a:t> and unique « solutions »</a:t>
            </a:r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301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07" r="5558"/>
          <a:stretch/>
        </p:blipFill>
        <p:spPr>
          <a:xfrm>
            <a:off x="0" y="0"/>
            <a:ext cx="9906000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1850316" y="3872753"/>
            <a:ext cx="225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LYON</a:t>
            </a:r>
            <a:endParaRPr lang="fr-FR" sz="4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403056" y="2721114"/>
            <a:ext cx="225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mtClean="0"/>
              <a:t>TINCA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03549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01390" y="494497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Public meetings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4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93700"/>
            <a:ext cx="8128000" cy="6070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8010" y="5756414"/>
            <a:ext cx="8614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Short meetings </a:t>
            </a:r>
            <a:r>
              <a:rPr lang="fr-FR" sz="4000" b="1" dirty="0" err="1" smtClean="0">
                <a:solidFill>
                  <a:schemeClr val="bg1"/>
                </a:solidFill>
              </a:rPr>
              <a:t>with</a:t>
            </a:r>
            <a:r>
              <a:rPr lang="fr-FR" sz="4000" b="1" dirty="0" smtClean="0">
                <a:solidFill>
                  <a:schemeClr val="bg1"/>
                </a:solidFill>
              </a:rPr>
              <a:t> the </a:t>
            </a:r>
            <a:r>
              <a:rPr lang="fr-FR" sz="4000" b="1" dirty="0" err="1" smtClean="0">
                <a:solidFill>
                  <a:schemeClr val="bg1"/>
                </a:solidFill>
              </a:rPr>
              <a:t>mayor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95" y="276726"/>
            <a:ext cx="4410945" cy="624438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093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 smtClean="0"/>
              <a:t>Short </a:t>
            </a:r>
            <a:r>
              <a:rPr lang="fr-FR" dirty="0" err="1" smtClean="0"/>
              <a:t>term</a:t>
            </a:r>
            <a:r>
              <a:rPr lang="fr-FR" dirty="0" smtClean="0"/>
              <a:t> actions : </a:t>
            </a:r>
            <a:r>
              <a:rPr lang="fr-FR" dirty="0" err="1" smtClean="0"/>
              <a:t>electrifications</a:t>
            </a:r>
            <a:r>
              <a:rPr lang="fr-FR" dirty="0" smtClean="0"/>
              <a:t>, </a:t>
            </a:r>
            <a:r>
              <a:rPr lang="fr-FR" dirty="0" err="1" smtClean="0"/>
              <a:t>improvement</a:t>
            </a:r>
            <a:r>
              <a:rPr lang="fr-FR" dirty="0" smtClean="0"/>
              <a:t> of living conditions, etc.</a:t>
            </a:r>
          </a:p>
          <a:p>
            <a:pPr algn="ctr"/>
            <a:r>
              <a:rPr lang="fr-FR" dirty="0" err="1" smtClean="0"/>
              <a:t>Mid</a:t>
            </a:r>
            <a:r>
              <a:rPr lang="fr-FR" dirty="0" smtClean="0"/>
              <a:t> and long </a:t>
            </a:r>
            <a:r>
              <a:rPr lang="fr-FR" dirty="0" err="1" smtClean="0"/>
              <a:t>term</a:t>
            </a:r>
            <a:r>
              <a:rPr lang="fr-FR" dirty="0" smtClean="0"/>
              <a:t> actions : social center, public </a:t>
            </a:r>
            <a:r>
              <a:rPr lang="fr-FR" dirty="0" err="1" smtClean="0"/>
              <a:t>servicies</a:t>
            </a:r>
            <a:r>
              <a:rPr lang="fr-FR" dirty="0" smtClean="0"/>
              <a:t> and </a:t>
            </a:r>
            <a:r>
              <a:rPr lang="fr-FR" dirty="0" err="1" smtClean="0"/>
              <a:t>partnership</a:t>
            </a:r>
            <a:endParaRPr lang="fr-FR" dirty="0" smtClean="0"/>
          </a:p>
          <a:p>
            <a:pPr algn="ctr"/>
            <a:r>
              <a:rPr lang="fr-FR" dirty="0" err="1" smtClean="0"/>
              <a:t>Pretext</a:t>
            </a:r>
            <a:r>
              <a:rPr lang="fr-FR" dirty="0" smtClean="0"/>
              <a:t> and </a:t>
            </a:r>
            <a:r>
              <a:rPr lang="fr-FR" dirty="0" err="1" smtClean="0"/>
              <a:t>strategic</a:t>
            </a:r>
            <a:r>
              <a:rPr lang="fr-FR" dirty="0" smtClean="0"/>
              <a:t> action :</a:t>
            </a:r>
          </a:p>
          <a:p>
            <a:pPr lvl="1" algn="ctr"/>
            <a:r>
              <a:rPr lang="fr-FR" dirty="0" smtClean="0"/>
              <a:t>Electrifications : public power </a:t>
            </a:r>
            <a:r>
              <a:rPr lang="fr-FR" dirty="0" err="1" smtClean="0"/>
              <a:t>grid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urban</a:t>
            </a:r>
            <a:r>
              <a:rPr lang="fr-FR" dirty="0" smtClean="0"/>
              <a:t> management, </a:t>
            </a:r>
            <a:r>
              <a:rPr lang="fr-FR" dirty="0" err="1" smtClean="0"/>
              <a:t>legalisation</a:t>
            </a:r>
            <a:r>
              <a:rPr lang="fr-FR" dirty="0" smtClean="0"/>
              <a:t> of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housholds</a:t>
            </a:r>
            <a:endParaRPr lang="fr-FR" dirty="0" smtClean="0"/>
          </a:p>
          <a:p>
            <a:pPr lvl="1" algn="ctr"/>
            <a:r>
              <a:rPr lang="fr-FR" dirty="0" smtClean="0"/>
              <a:t>Social center : municipal social help service, public </a:t>
            </a:r>
            <a:r>
              <a:rPr lang="fr-FR" dirty="0" err="1" smtClean="0"/>
              <a:t>pertnerships</a:t>
            </a:r>
            <a:r>
              <a:rPr lang="fr-FR" dirty="0" smtClean="0"/>
              <a:t> (</a:t>
            </a:r>
            <a:r>
              <a:rPr lang="fr-FR" dirty="0" err="1" smtClean="0"/>
              <a:t>schools</a:t>
            </a:r>
            <a:r>
              <a:rPr lang="fr-FR" dirty="0" smtClean="0"/>
              <a:t>, </a:t>
            </a:r>
            <a:r>
              <a:rPr lang="fr-FR" dirty="0" err="1" smtClean="0"/>
              <a:t>employment</a:t>
            </a:r>
            <a:r>
              <a:rPr lang="fr-FR" dirty="0" smtClean="0"/>
              <a:t> </a:t>
            </a:r>
            <a:r>
              <a:rPr lang="fr-FR" dirty="0" err="1" smtClean="0"/>
              <a:t>agency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73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inca_lar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61210"/>
            <a:ext cx="9144000" cy="54967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755" y="1780416"/>
            <a:ext cx="3073042" cy="2188663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Tinca_centre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83"/>
          <a:stretch/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79279" y="973667"/>
            <a:ext cx="3264197" cy="3205239"/>
          </a:xfrm>
          <a:prstGeom prst="ellipse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326191" y="1780415"/>
            <a:ext cx="183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Zone d’attention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16858" y="453572"/>
            <a:ext cx="628953" cy="628953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938591" y="268905"/>
            <a:ext cx="280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Centre multifonctionnel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5811" y="1312334"/>
            <a:ext cx="1118809" cy="1040191"/>
          </a:xfrm>
          <a:prstGeom prst="rect">
            <a:avLst/>
          </a:prstGeom>
          <a:solidFill>
            <a:schemeClr val="accent6">
              <a:alpha val="40000"/>
            </a:schemeClr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869926" y="2625877"/>
            <a:ext cx="1118809" cy="1040191"/>
          </a:xfrm>
          <a:prstGeom prst="rect">
            <a:avLst/>
          </a:prstGeom>
          <a:solidFill>
            <a:schemeClr val="accent3">
              <a:alpha val="40000"/>
            </a:schemeClr>
          </a:solidFill>
          <a:ln w="1905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579638" y="1176544"/>
            <a:ext cx="183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Première phase d’électrification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64620" y="2791578"/>
            <a:ext cx="183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Deuxième phase d’électrification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103638" y="3981174"/>
            <a:ext cx="628953" cy="628953"/>
          </a:xfrm>
          <a:prstGeom prst="ellipse">
            <a:avLst/>
          </a:prstGeom>
          <a:solidFill>
            <a:schemeClr val="accent4">
              <a:alpha val="40000"/>
            </a:schemeClr>
          </a:solidFill>
          <a:ln w="19050" cmpd="sng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487714" y="4425461"/>
            <a:ext cx="18384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Dispensaire</a:t>
            </a:r>
          </a:p>
          <a:p>
            <a:pPr algn="r"/>
            <a:r>
              <a:rPr lang="fr-F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(projet externe)</a:t>
            </a:r>
            <a:endParaRPr lang="fr-F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1306287" y="638238"/>
            <a:ext cx="5116285" cy="190287"/>
          </a:xfrm>
          <a:prstGeom prst="straightConnector1">
            <a:avLst/>
          </a:prstGeom>
          <a:ln w="7620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736496" y="650501"/>
            <a:ext cx="183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Adduction réseau assainissement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3664857" y="1874762"/>
            <a:ext cx="3713238" cy="2094316"/>
          </a:xfrm>
          <a:prstGeom prst="straightConnector1">
            <a:avLst/>
          </a:prstGeom>
          <a:ln w="76200" cmpd="sng">
            <a:solidFill>
              <a:srgbClr val="C6AE3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752495" y="2507339"/>
            <a:ext cx="183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Extension réseau électrique et éclairage public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656561" y="5300765"/>
            <a:ext cx="628953" cy="628953"/>
          </a:xfrm>
          <a:prstGeom prst="ellipse">
            <a:avLst/>
          </a:prstGeom>
          <a:solidFill>
            <a:schemeClr val="tx1">
              <a:alpha val="25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871305" y="5446482"/>
            <a:ext cx="183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Mairie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4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/>
      <p:bldP spid="20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81000"/>
            <a:ext cx="8128000" cy="609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38664" y="5539846"/>
            <a:ext cx="377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mtClean="0">
                <a:solidFill>
                  <a:schemeClr val="bg1"/>
                </a:solidFill>
              </a:rPr>
              <a:t>Electrifications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87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59569" y="4505130"/>
            <a:ext cx="5678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Construction of </a:t>
            </a:r>
            <a:r>
              <a:rPr lang="fr-FR" sz="4000" b="1" smtClean="0">
                <a:solidFill>
                  <a:schemeClr val="bg1"/>
                </a:solidFill>
              </a:rPr>
              <a:t>the municipal social </a:t>
            </a:r>
            <a:r>
              <a:rPr lang="fr-FR" sz="4000" b="1" dirty="0" smtClean="0">
                <a:solidFill>
                  <a:schemeClr val="bg1"/>
                </a:solidFill>
              </a:rPr>
              <a:t>center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15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93700"/>
            <a:ext cx="8128000" cy="6070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13548" y="5347341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mtClean="0">
                <a:solidFill>
                  <a:schemeClr val="bg1"/>
                </a:solidFill>
              </a:rPr>
              <a:t>Municipal </a:t>
            </a:r>
            <a:r>
              <a:rPr lang="fr-FR" sz="4000" b="1" dirty="0" smtClean="0">
                <a:solidFill>
                  <a:schemeClr val="bg1"/>
                </a:solidFill>
              </a:rPr>
              <a:t>social center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76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22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63254" y="4986393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Romani </a:t>
            </a:r>
            <a:r>
              <a:rPr lang="fr-FR" sz="4000" b="1" dirty="0" err="1" smtClean="0">
                <a:solidFill>
                  <a:schemeClr val="bg1"/>
                </a:solidFill>
              </a:rPr>
              <a:t>employees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51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35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95401" y="4962330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Social </a:t>
            </a:r>
            <a:r>
              <a:rPr lang="fr-FR" sz="4000" b="1" dirty="0" err="1" smtClean="0">
                <a:solidFill>
                  <a:schemeClr val="bg1"/>
                </a:solidFill>
              </a:rPr>
              <a:t>mediators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5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906000" cy="68218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40480" y="3423641"/>
            <a:ext cx="272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mtClean="0"/>
              <a:t>ROMANIA</a:t>
            </a:r>
            <a:endParaRPr lang="fr-FR" sz="4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110293" y="1994668"/>
            <a:ext cx="272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TINCA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63247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11200"/>
            <a:ext cx="8128000" cy="5435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95401" y="4962330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Open for all services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1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81000"/>
            <a:ext cx="8128000" cy="609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31496" y="5347341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 smtClean="0">
                <a:solidFill>
                  <a:schemeClr val="bg1"/>
                </a:solidFill>
              </a:rPr>
              <a:t>Multidisciplinary</a:t>
            </a:r>
            <a:r>
              <a:rPr lang="fr-FR" sz="4000" b="1" dirty="0" smtClean="0">
                <a:solidFill>
                  <a:schemeClr val="bg1"/>
                </a:solidFill>
              </a:rPr>
              <a:t> team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58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23900"/>
            <a:ext cx="8128000" cy="5410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95401" y="4962330"/>
            <a:ext cx="691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 smtClean="0">
                <a:solidFill>
                  <a:schemeClr val="bg1"/>
                </a:solidFill>
              </a:rPr>
              <a:t>Repair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works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with</a:t>
            </a:r>
            <a:r>
              <a:rPr lang="fr-FR" sz="4000" b="1" dirty="0" smtClean="0">
                <a:solidFill>
                  <a:schemeClr val="bg1"/>
                </a:solidFill>
              </a:rPr>
              <a:t> the </a:t>
            </a:r>
            <a:r>
              <a:rPr lang="fr-FR" sz="4000" b="1" dirty="0" err="1" smtClean="0">
                <a:solidFill>
                  <a:schemeClr val="bg1"/>
                </a:solidFill>
              </a:rPr>
              <a:t>dwellers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72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736600"/>
            <a:ext cx="8128000" cy="538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51022" y="5058582"/>
            <a:ext cx="691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A team </a:t>
            </a:r>
            <a:r>
              <a:rPr lang="fr-FR" sz="4000" b="1" dirty="0" err="1" smtClean="0">
                <a:solidFill>
                  <a:schemeClr val="bg1"/>
                </a:solidFill>
              </a:rPr>
              <a:t>from</a:t>
            </a:r>
            <a:r>
              <a:rPr lang="fr-FR" sz="4000" b="1" dirty="0" smtClean="0">
                <a:solidFill>
                  <a:schemeClr val="bg1"/>
                </a:solidFill>
              </a:rPr>
              <a:t> the </a:t>
            </a:r>
            <a:r>
              <a:rPr lang="fr-FR" sz="4000" b="1" dirty="0" err="1" smtClean="0">
                <a:solidFill>
                  <a:schemeClr val="bg1"/>
                </a:solidFill>
              </a:rPr>
              <a:t>neighborhood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81000"/>
            <a:ext cx="8128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307" y="5010456"/>
            <a:ext cx="567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Key </a:t>
            </a:r>
            <a:r>
              <a:rPr lang="fr-FR" sz="4000" b="1" dirty="0" err="1" smtClean="0">
                <a:solidFill>
                  <a:schemeClr val="bg1"/>
                </a:solidFill>
              </a:rPr>
              <a:t>event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also</a:t>
            </a:r>
            <a:r>
              <a:rPr lang="fr-FR" sz="4000" b="1" dirty="0" smtClean="0">
                <a:solidFill>
                  <a:schemeClr val="bg1"/>
                </a:solidFill>
              </a:rPr>
              <a:t> in Lyon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82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TD_GRAND_COULEU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49" y="5045087"/>
            <a:ext cx="5764656" cy="1657603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368906"/>
            <a:ext cx="8229600" cy="5757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err="1" smtClean="0">
                <a:solidFill>
                  <a:srgbClr val="000000"/>
                </a:solidFill>
              </a:rPr>
              <a:t>Thank</a:t>
            </a:r>
            <a:r>
              <a:rPr lang="fr-FR" b="1" dirty="0" smtClean="0">
                <a:solidFill>
                  <a:srgbClr val="000000"/>
                </a:solidFill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</a:rPr>
              <a:t>you</a:t>
            </a:r>
            <a:r>
              <a:rPr lang="fr-FR" b="1" dirty="0" smtClean="0">
                <a:solidFill>
                  <a:srgbClr val="000000"/>
                </a:solidFill>
              </a:rPr>
              <a:t> for </a:t>
            </a:r>
            <a:r>
              <a:rPr lang="fr-FR" b="1" dirty="0" err="1" smtClean="0">
                <a:solidFill>
                  <a:srgbClr val="000000"/>
                </a:solidFill>
              </a:rPr>
              <a:t>your</a:t>
            </a:r>
            <a:r>
              <a:rPr lang="fr-FR" b="1" dirty="0" smtClean="0">
                <a:solidFill>
                  <a:srgbClr val="000000"/>
                </a:solidFill>
              </a:rPr>
              <a:t> attention !</a:t>
            </a:r>
          </a:p>
          <a:p>
            <a:pPr marL="0" indent="0" algn="ctr">
              <a:buNone/>
            </a:pPr>
            <a:endParaRPr lang="fr-FR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0000"/>
                </a:solidFill>
              </a:rPr>
              <a:t>To contact us :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000000"/>
                </a:solidFill>
              </a:rPr>
              <a:t>Thomas Ott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0000"/>
                </a:solidFill>
              </a:rPr>
              <a:t>Chargé des programmes en Roumanie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0000"/>
                </a:solidFill>
              </a:rPr>
              <a:t>ONG ITD Monde</a:t>
            </a:r>
          </a:p>
          <a:p>
            <a:pPr marL="0" indent="0" algn="ctr">
              <a:buNone/>
            </a:pPr>
            <a:r>
              <a:rPr lang="fr-FR" sz="2400" dirty="0" smtClean="0">
                <a:solidFill>
                  <a:srgbClr val="000000"/>
                </a:solidFill>
              </a:rPr>
              <a:t>58, rue </a:t>
            </a:r>
            <a:r>
              <a:rPr lang="fr-FR" sz="2400" dirty="0" err="1" smtClean="0">
                <a:solidFill>
                  <a:srgbClr val="000000"/>
                </a:solidFill>
              </a:rPr>
              <a:t>Raulin</a:t>
            </a:r>
            <a:endParaRPr lang="fr-FR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rgbClr val="000000"/>
                </a:solidFill>
              </a:rPr>
              <a:t>69002 Lyon – France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000000"/>
                </a:solidFill>
              </a:rPr>
              <a:t>+33 6 27 36 64 10</a:t>
            </a:r>
          </a:p>
          <a:p>
            <a:pPr marL="0" indent="0" algn="ctr">
              <a:buNone/>
            </a:pPr>
            <a:r>
              <a:rPr lang="fr-FR" sz="2400" b="1" dirty="0" err="1">
                <a:solidFill>
                  <a:srgbClr val="000000"/>
                </a:solidFill>
              </a:rPr>
              <a:t>t</a:t>
            </a:r>
            <a:r>
              <a:rPr lang="fr-FR" sz="2400" b="1" dirty="0" err="1">
                <a:solidFill>
                  <a:srgbClr val="000000"/>
                </a:solidFill>
              </a:rPr>
              <a:t>homas.ott@itdmonde.org</a:t>
            </a:r>
            <a:endParaRPr lang="fr-FR" sz="24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fr-FR" sz="24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7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Public </a:t>
            </a:r>
            <a:r>
              <a:rPr lang="fr-FR" b="1" dirty="0" err="1" smtClean="0"/>
              <a:t>Decentralized</a:t>
            </a:r>
            <a:r>
              <a:rPr lang="fr-FR" b="1" dirty="0" smtClean="0"/>
              <a:t> </a:t>
            </a:r>
            <a:r>
              <a:rPr lang="fr-FR" b="1" dirty="0" err="1"/>
              <a:t>C</a:t>
            </a:r>
            <a:r>
              <a:rPr lang="fr-FR" b="1" dirty="0" err="1" smtClean="0"/>
              <a:t>ooperation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3203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dirty="0" err="1" smtClean="0"/>
              <a:t>Since</a:t>
            </a:r>
            <a:r>
              <a:rPr lang="fr-FR" sz="3200" dirty="0" smtClean="0"/>
              <a:t> 2011</a:t>
            </a:r>
          </a:p>
          <a:p>
            <a:pPr marL="0" indent="0" algn="ctr">
              <a:buNone/>
            </a:pPr>
            <a:r>
              <a:rPr lang="fr-FR" sz="3200" dirty="0" err="1" smtClean="0"/>
              <a:t>From</a:t>
            </a:r>
            <a:r>
              <a:rPr lang="fr-FR" sz="3200" dirty="0" smtClean="0"/>
              <a:t> the situation in Lyon of </a:t>
            </a:r>
            <a:r>
              <a:rPr lang="fr-FR" sz="3200" dirty="0" err="1" smtClean="0"/>
              <a:t>deprived</a:t>
            </a:r>
            <a:r>
              <a:rPr lang="fr-FR" sz="3200" dirty="0" smtClean="0"/>
              <a:t> </a:t>
            </a:r>
            <a:r>
              <a:rPr lang="fr-FR" sz="3200" dirty="0" err="1" smtClean="0"/>
              <a:t>romanian</a:t>
            </a:r>
            <a:r>
              <a:rPr lang="fr-FR" sz="3200" dirty="0" smtClean="0"/>
              <a:t> </a:t>
            </a:r>
            <a:r>
              <a:rPr lang="fr-FR" sz="3200" dirty="0" err="1" smtClean="0"/>
              <a:t>roma</a:t>
            </a:r>
            <a:r>
              <a:rPr lang="fr-FR" sz="3200" dirty="0" smtClean="0"/>
              <a:t> people</a:t>
            </a:r>
          </a:p>
          <a:p>
            <a:pPr marL="0" indent="0" algn="ctr">
              <a:buNone/>
            </a:pPr>
            <a:r>
              <a:rPr lang="fr-FR" sz="3200" dirty="0" err="1" smtClean="0"/>
              <a:t>Based</a:t>
            </a:r>
            <a:r>
              <a:rPr lang="fr-FR" sz="3200" dirty="0" smtClean="0"/>
              <a:t> on the </a:t>
            </a:r>
            <a:r>
              <a:rPr lang="fr-FR" sz="3200" dirty="0" err="1" smtClean="0"/>
              <a:t>posible</a:t>
            </a:r>
            <a:r>
              <a:rPr lang="fr-FR" sz="3200" dirty="0" smtClean="0"/>
              <a:t> </a:t>
            </a:r>
            <a:r>
              <a:rPr lang="fr-FR" sz="3200" dirty="0" err="1" smtClean="0"/>
              <a:t>role</a:t>
            </a:r>
            <a:r>
              <a:rPr lang="fr-FR" sz="3200" dirty="0" smtClean="0"/>
              <a:t> of local </a:t>
            </a:r>
            <a:r>
              <a:rPr lang="fr-FR" sz="3200" dirty="0" err="1" smtClean="0"/>
              <a:t>authority</a:t>
            </a:r>
            <a:r>
              <a:rPr lang="fr-FR" sz="3200" dirty="0" smtClean="0"/>
              <a:t> to help </a:t>
            </a:r>
            <a:r>
              <a:rPr lang="fr-FR" sz="3200" dirty="0" err="1" smtClean="0"/>
              <a:t>another</a:t>
            </a:r>
            <a:r>
              <a:rPr lang="fr-FR" sz="3200" dirty="0" smtClean="0"/>
              <a:t> </a:t>
            </a:r>
            <a:r>
              <a:rPr lang="fr-FR" sz="3200" dirty="0" err="1" smtClean="0"/>
              <a:t>municipality</a:t>
            </a:r>
            <a:r>
              <a:rPr lang="fr-FR" sz="3200" dirty="0" smtClean="0"/>
              <a:t> to </a:t>
            </a:r>
            <a:r>
              <a:rPr lang="fr-FR" sz="3200" dirty="0" err="1" smtClean="0"/>
              <a:t>improve</a:t>
            </a:r>
            <a:r>
              <a:rPr lang="fr-FR" sz="3200" dirty="0" smtClean="0"/>
              <a:t> municipal </a:t>
            </a:r>
            <a:r>
              <a:rPr lang="fr-FR" sz="3200" dirty="0" err="1" smtClean="0"/>
              <a:t>servicies</a:t>
            </a:r>
            <a:endParaRPr lang="fr-FR" sz="3200" dirty="0"/>
          </a:p>
        </p:txBody>
      </p:sp>
      <p:pic>
        <p:nvPicPr>
          <p:cNvPr id="4" name="Image 3" descr="Actual_Bihor_county_Co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566" y="5180181"/>
            <a:ext cx="1270000" cy="1358900"/>
          </a:xfrm>
          <a:prstGeom prst="rect">
            <a:avLst/>
          </a:prstGeom>
        </p:spPr>
      </p:pic>
      <p:pic>
        <p:nvPicPr>
          <p:cNvPr id="5" name="Image 4" descr="téléchargemen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36" y="5110331"/>
            <a:ext cx="2143125" cy="1428750"/>
          </a:xfrm>
          <a:prstGeom prst="rect">
            <a:avLst/>
          </a:prstGeom>
        </p:spPr>
      </p:pic>
      <p:pic>
        <p:nvPicPr>
          <p:cNvPr id="6" name="Image 5" descr="téléchargem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842" y="5216398"/>
            <a:ext cx="1101852" cy="1101852"/>
          </a:xfrm>
          <a:prstGeom prst="rect">
            <a:avLst/>
          </a:prstGeom>
        </p:spPr>
      </p:pic>
      <p:pic>
        <p:nvPicPr>
          <p:cNvPr id="7" name="Image 6" descr="ITD_PETIT_COULEUR_Transparent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110331"/>
            <a:ext cx="1327099" cy="13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9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7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 err="1" smtClean="0"/>
              <a:t>Romanian</a:t>
            </a:r>
            <a:r>
              <a:rPr lang="fr-FR" b="1" dirty="0" smtClean="0"/>
              <a:t> Roma in </a:t>
            </a:r>
            <a:r>
              <a:rPr lang="fr-FR" b="1" dirty="0" err="1" smtClean="0"/>
              <a:t>cities</a:t>
            </a:r>
            <a:r>
              <a:rPr lang="fr-FR" b="1" dirty="0" smtClean="0"/>
              <a:t> of France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 err="1" smtClean="0"/>
              <a:t>It’s</a:t>
            </a:r>
            <a:r>
              <a:rPr lang="fr-FR" dirty="0" smtClean="0"/>
              <a:t> about 17.000 </a:t>
            </a:r>
            <a:r>
              <a:rPr lang="fr-FR" dirty="0" err="1" smtClean="0"/>
              <a:t>persons</a:t>
            </a:r>
            <a:r>
              <a:rPr lang="fr-FR" dirty="0" smtClean="0"/>
              <a:t> in France (official sources)</a:t>
            </a:r>
          </a:p>
          <a:p>
            <a:pPr algn="ctr"/>
            <a:r>
              <a:rPr lang="fr-FR" dirty="0" smtClean="0"/>
              <a:t>In about 400 </a:t>
            </a:r>
            <a:r>
              <a:rPr lang="fr-FR" dirty="0" err="1" smtClean="0"/>
              <a:t>slums</a:t>
            </a:r>
            <a:r>
              <a:rPr lang="fr-FR" dirty="0" smtClean="0"/>
              <a:t> and squats</a:t>
            </a:r>
          </a:p>
          <a:p>
            <a:pPr algn="ctr"/>
            <a:r>
              <a:rPr lang="fr-FR" dirty="0" err="1" smtClean="0"/>
              <a:t>Majority</a:t>
            </a:r>
            <a:r>
              <a:rPr lang="fr-FR" dirty="0" smtClean="0"/>
              <a:t> of </a:t>
            </a:r>
            <a:r>
              <a:rPr lang="fr-FR" dirty="0" err="1" smtClean="0"/>
              <a:t>Romanian</a:t>
            </a:r>
            <a:r>
              <a:rPr lang="fr-FR" dirty="0" smtClean="0"/>
              <a:t> people,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R</a:t>
            </a:r>
            <a:r>
              <a:rPr lang="fr-FR" dirty="0" smtClean="0"/>
              <a:t>oma </a:t>
            </a:r>
            <a:r>
              <a:rPr lang="fr-FR" dirty="0" err="1" smtClean="0"/>
              <a:t>minority</a:t>
            </a:r>
            <a:r>
              <a:rPr lang="fr-FR" dirty="0" smtClean="0"/>
              <a:t>, familial profil</a:t>
            </a:r>
          </a:p>
          <a:p>
            <a:pPr algn="ctr"/>
            <a:r>
              <a:rPr lang="fr-FR" b="1" dirty="0" smtClean="0"/>
              <a:t>In </a:t>
            </a:r>
            <a:r>
              <a:rPr lang="fr-FR" b="1" dirty="0" smtClean="0"/>
              <a:t>Lyon </a:t>
            </a:r>
            <a:r>
              <a:rPr lang="fr-FR" b="1" dirty="0" err="1" smtClean="0"/>
              <a:t>since</a:t>
            </a:r>
            <a:r>
              <a:rPr lang="fr-FR" b="1" dirty="0" smtClean="0"/>
              <a:t> 1994, </a:t>
            </a:r>
            <a:r>
              <a:rPr lang="fr-FR" b="1" dirty="0" err="1" smtClean="0"/>
              <a:t>almost</a:t>
            </a:r>
            <a:r>
              <a:rPr lang="fr-FR" b="1" dirty="0" smtClean="0"/>
              <a:t> 2.000 </a:t>
            </a:r>
            <a:r>
              <a:rPr lang="fr-FR" b="1" dirty="0" err="1" smtClean="0"/>
              <a:t>persons</a:t>
            </a:r>
            <a:r>
              <a:rPr lang="fr-FR" b="1" dirty="0" smtClean="0"/>
              <a:t> (400 - 450 </a:t>
            </a:r>
            <a:r>
              <a:rPr lang="fr-FR" b="1" dirty="0" err="1" smtClean="0"/>
              <a:t>families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12259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906000" cy="681554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2868" y="916376"/>
            <a:ext cx="1789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28%</a:t>
            </a:r>
          </a:p>
          <a:p>
            <a:pPr algn="ctr"/>
            <a:r>
              <a:rPr lang="fr-FR" sz="4000" b="1" dirty="0" smtClean="0"/>
              <a:t>BIHOR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51339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906000" cy="68218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738" y="1077710"/>
            <a:ext cx="1883325" cy="12969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25730" y="5368062"/>
            <a:ext cx="225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TINCA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2330" y="1574103"/>
            <a:ext cx="225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BIHOR</a:t>
            </a:r>
            <a:endParaRPr lang="fr-FR" sz="4000" b="1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455282" y="4559968"/>
            <a:ext cx="743739" cy="93846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79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8" y="685800"/>
            <a:ext cx="8543925" cy="5491163"/>
          </a:xfrm>
        </p:spPr>
        <p:txBody>
          <a:bodyPr>
            <a:normAutofit lnSpcReduction="10000"/>
          </a:bodyPr>
          <a:lstStyle/>
          <a:p>
            <a:r>
              <a:rPr lang="fr-FR" dirty="0" err="1" smtClean="0"/>
              <a:t>Majority</a:t>
            </a:r>
            <a:r>
              <a:rPr lang="fr-FR" dirty="0" smtClean="0"/>
              <a:t> of </a:t>
            </a:r>
            <a:r>
              <a:rPr lang="fr-FR" dirty="0" err="1" smtClean="0"/>
              <a:t>roma</a:t>
            </a:r>
            <a:r>
              <a:rPr lang="fr-FR" dirty="0" smtClean="0"/>
              <a:t> are </a:t>
            </a: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b="1" dirty="0" smtClean="0"/>
              <a:t>Bihor</a:t>
            </a:r>
            <a:r>
              <a:rPr lang="fr-FR" dirty="0" smtClean="0"/>
              <a:t> and </a:t>
            </a:r>
            <a:r>
              <a:rPr lang="fr-FR" b="1" dirty="0" smtClean="0"/>
              <a:t>Arad</a:t>
            </a:r>
            <a:r>
              <a:rPr lang="fr-FR" dirty="0" smtClean="0"/>
              <a:t> (more </a:t>
            </a:r>
            <a:r>
              <a:rPr lang="fr-FR" dirty="0" err="1" smtClean="0"/>
              <a:t>than</a:t>
            </a:r>
            <a:r>
              <a:rPr lang="fr-FR" dirty="0" smtClean="0"/>
              <a:t> 50</a:t>
            </a:r>
            <a:r>
              <a:rPr lang="fr-FR" dirty="0" smtClean="0"/>
              <a:t>%)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listen</a:t>
            </a:r>
            <a:r>
              <a:rPr lang="fr-FR" dirty="0" smtClean="0"/>
              <a:t> about « </a:t>
            </a:r>
            <a:r>
              <a:rPr lang="fr-FR" dirty="0" err="1" smtClean="0"/>
              <a:t>Tinca</a:t>
            </a:r>
            <a:r>
              <a:rPr lang="fr-FR" dirty="0" smtClean="0"/>
              <a:t> »,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reality of the links </a:t>
            </a:r>
            <a:r>
              <a:rPr lang="fr-FR" dirty="0" err="1" smtClean="0"/>
              <a:t>between</a:t>
            </a:r>
            <a:r>
              <a:rPr lang="fr-FR" dirty="0" smtClean="0"/>
              <a:t> Lyon and </a:t>
            </a:r>
            <a:r>
              <a:rPr lang="fr-FR" dirty="0" err="1" smtClean="0"/>
              <a:t>Tinca</a:t>
            </a:r>
            <a:r>
              <a:rPr lang="fr-FR" dirty="0" smtClean="0"/>
              <a:t>! (</a:t>
            </a:r>
            <a:r>
              <a:rPr lang="fr-FR" dirty="0" err="1" smtClean="0"/>
              <a:t>Tinca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a « </a:t>
            </a:r>
            <a:r>
              <a:rPr lang="fr-FR" dirty="0" err="1" smtClean="0"/>
              <a:t>landmark</a:t>
            </a:r>
            <a:r>
              <a:rPr lang="fr-FR" dirty="0" smtClean="0"/>
              <a:t> » or </a:t>
            </a:r>
            <a:r>
              <a:rPr lang="fr-FR" dirty="0" err="1" smtClean="0"/>
              <a:t>reference</a:t>
            </a:r>
            <a:r>
              <a:rPr lang="fr-FR" dirty="0" smtClean="0"/>
              <a:t>)</a:t>
            </a:r>
          </a:p>
          <a:p>
            <a:r>
              <a:rPr lang="fr-FR" b="1" dirty="0" err="1" smtClean="0"/>
              <a:t>Working</a:t>
            </a:r>
            <a:r>
              <a:rPr lang="fr-FR" b="1" dirty="0" smtClean="0"/>
              <a:t> on the cause </a:t>
            </a:r>
            <a:r>
              <a:rPr lang="fr-FR" dirty="0" smtClean="0"/>
              <a:t>(</a:t>
            </a:r>
            <a:r>
              <a:rPr lang="fr-FR" dirty="0" err="1" smtClean="0"/>
              <a:t>poverty</a:t>
            </a:r>
            <a:r>
              <a:rPr lang="fr-FR" dirty="0" smtClean="0"/>
              <a:t>, exclusion, discrimination, non-</a:t>
            </a:r>
            <a:r>
              <a:rPr lang="fr-FR" dirty="0" err="1" smtClean="0"/>
              <a:t>access</a:t>
            </a:r>
            <a:r>
              <a:rPr lang="fr-FR" dirty="0" smtClean="0"/>
              <a:t> to social </a:t>
            </a:r>
            <a:r>
              <a:rPr lang="fr-FR" dirty="0" err="1" smtClean="0"/>
              <a:t>rights</a:t>
            </a:r>
            <a:r>
              <a:rPr lang="fr-FR" dirty="0" smtClean="0"/>
              <a:t>, etc.)</a:t>
            </a:r>
          </a:p>
          <a:p>
            <a:r>
              <a:rPr lang="fr-FR" dirty="0" smtClean="0"/>
              <a:t>Entry </a:t>
            </a:r>
            <a:r>
              <a:rPr lang="fr-FR" dirty="0" smtClean="0"/>
              <a:t>by social, not </a:t>
            </a:r>
            <a:r>
              <a:rPr lang="fr-FR" dirty="0" err="1" smtClean="0"/>
              <a:t>community</a:t>
            </a:r>
            <a:r>
              <a:rPr lang="fr-FR" dirty="0" smtClean="0"/>
              <a:t>, group or cultural </a:t>
            </a:r>
            <a:r>
              <a:rPr lang="fr-FR" dirty="0" err="1" smtClean="0"/>
              <a:t>diferencies</a:t>
            </a:r>
            <a:endParaRPr lang="fr-FR" dirty="0" smtClean="0"/>
          </a:p>
          <a:p>
            <a:r>
              <a:rPr lang="fr-FR" b="1" dirty="0" smtClean="0"/>
              <a:t>Public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52" y="1119607"/>
            <a:ext cx="2550695" cy="175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5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363</Words>
  <Application>Microsoft Macintosh PowerPoint</Application>
  <PresentationFormat>Format A4 (210 x 297 mm)</PresentationFormat>
  <Paragraphs>91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Calibri</vt:lpstr>
      <vt:lpstr>Calibri Light</vt:lpstr>
      <vt:lpstr>Arial</vt:lpstr>
      <vt:lpstr>Thème Office</vt:lpstr>
      <vt:lpstr>How to initiate fruitful contacts with local authorities in countries of origin</vt:lpstr>
      <vt:lpstr>Présentation PowerPoint</vt:lpstr>
      <vt:lpstr>Présentation PowerPoint</vt:lpstr>
      <vt:lpstr>Public Decentralized Cooperation</vt:lpstr>
      <vt:lpstr>Présentation PowerPoint</vt:lpstr>
      <vt:lpstr>Romanian Roma in cities of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ITD Monde</Company>
  <LinksUpToDate>false</LinksUpToDate>
  <SharedDoc>false</SharedDoc>
  <HyperlinkBase/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Thomas Ott</dc:creator>
  <cp:keywords/>
  <dc:description/>
  <cp:lastModifiedBy>Thomas Ott</cp:lastModifiedBy>
  <cp:revision>28</cp:revision>
  <dcterms:created xsi:type="dcterms:W3CDTF">2016-12-14T10:14:34Z</dcterms:created>
  <dcterms:modified xsi:type="dcterms:W3CDTF">2016-12-14T18:27:49Z</dcterms:modified>
  <cp:category/>
</cp:coreProperties>
</file>