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8" r:id="rId3"/>
    <p:sldId id="270" r:id="rId4"/>
    <p:sldId id="271" r:id="rId5"/>
    <p:sldId id="272" r:id="rId6"/>
    <p:sldId id="260" r:id="rId7"/>
    <p:sldId id="274" r:id="rId8"/>
    <p:sldId id="275" r:id="rId9"/>
    <p:sldId id="273" r:id="rId10"/>
    <p:sldId id="276" r:id="rId11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821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nd_carte_logoGRAND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fond_carte_logoGRAND_2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arte_logoGRAND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4740275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sz="32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sz="2400" b="1" dirty="0" smtClean="0">
              <a:latin typeface="Verdana" pitchFamily="34" charset="0"/>
            </a:endParaRPr>
          </a:p>
          <a:p>
            <a:endParaRPr lang="fr-FR" sz="2400" b="1" dirty="0" smtClean="0">
              <a:latin typeface="Verdana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Münich, 16 December 2016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Anniken Sand, Office of the Governing Mayor, Oslo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40327" y="137984"/>
            <a:ext cx="4301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b="1" dirty="0" smtClean="0">
                <a:solidFill>
                  <a:prstClr val="black"/>
                </a:solidFill>
                <a:latin typeface="Calibri"/>
              </a:rPr>
              <a:t>«</a:t>
            </a:r>
            <a:endParaRPr lang="fr-FR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63236" y="2060103"/>
            <a:ext cx="7148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>
                <a:solidFill>
                  <a:prstClr val="black"/>
                </a:solidFill>
                <a:latin typeface="Calibri"/>
              </a:rPr>
              <a:t>EdutrainRomania - Strengthening Education and </a:t>
            </a:r>
            <a:r>
              <a:rPr lang="fr-FR" sz="4000" dirty="0" smtClean="0">
                <a:solidFill>
                  <a:prstClr val="black"/>
                </a:solidFill>
                <a:latin typeface="Calibri"/>
              </a:rPr>
              <a:t>Work Skills</a:t>
            </a:r>
            <a:endParaRPr lang="fr-FR" sz="4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 smtClean="0"/>
              <a:t>«How </a:t>
            </a:r>
            <a:r>
              <a:rPr lang="fr-FR" sz="3200" dirty="0"/>
              <a:t>to successfully develop first contacts into concrete cooperation </a:t>
            </a:r>
            <a:r>
              <a:rPr lang="fr-FR" sz="3200" dirty="0" smtClean="0"/>
              <a:t>projects»</a:t>
            </a:r>
            <a:r>
              <a:rPr lang="fr-FR" b="1" dirty="0">
                <a:solidFill>
                  <a:srgbClr val="4D4D4D"/>
                </a:solidFill>
                <a:latin typeface="Verdana" pitchFamily="34" charset="0"/>
              </a:rPr>
              <a:t/>
            </a:r>
            <a:br>
              <a:rPr lang="fr-FR" b="1" dirty="0">
                <a:solidFill>
                  <a:srgbClr val="4D4D4D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...or </a:t>
            </a:r>
            <a:r>
              <a:rPr lang="nb-NO" dirty="0" err="1" smtClean="0"/>
              <a:t>rather</a:t>
            </a:r>
            <a:r>
              <a:rPr lang="nb-NO" dirty="0" smtClean="0"/>
              <a:t>…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«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happens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intentions</a:t>
            </a:r>
            <a:r>
              <a:rPr lang="nb-NO" dirty="0" smtClean="0"/>
              <a:t> and desk plans </a:t>
            </a:r>
            <a:r>
              <a:rPr lang="nb-NO" dirty="0" err="1" smtClean="0"/>
              <a:t>crash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reality</a:t>
            </a:r>
            <a:r>
              <a:rPr lang="nb-NO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3200" dirty="0" err="1" smtClean="0"/>
              <a:t>Background</a:t>
            </a:r>
            <a:r>
              <a:rPr lang="nb-NO" sz="3200" dirty="0" smtClean="0"/>
              <a:t> for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involvement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City </a:t>
            </a:r>
            <a:r>
              <a:rPr lang="nb-NO" sz="3200" dirty="0" err="1" smtClean="0"/>
              <a:t>of</a:t>
            </a:r>
            <a:r>
              <a:rPr lang="nb-NO" sz="3200" dirty="0" smtClean="0"/>
              <a:t> Oslo in Romania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Many</a:t>
            </a:r>
            <a:r>
              <a:rPr lang="nb-NO" sz="2800" dirty="0" smtClean="0"/>
              <a:t> non-</a:t>
            </a:r>
            <a:r>
              <a:rPr lang="nb-NO" sz="2800" dirty="0" err="1" smtClean="0"/>
              <a:t>national</a:t>
            </a:r>
            <a:r>
              <a:rPr lang="nb-NO" sz="2800" dirty="0" smtClean="0"/>
              <a:t> Roma in Oslo, visible in </a:t>
            </a:r>
            <a:r>
              <a:rPr lang="nb-NO" sz="2800" dirty="0" err="1" smtClean="0"/>
              <a:t>the</a:t>
            </a:r>
            <a:r>
              <a:rPr lang="nb-NO" sz="2800" dirty="0" smtClean="0"/>
              <a:t> city</a:t>
            </a:r>
          </a:p>
          <a:p>
            <a:r>
              <a:rPr lang="nb-NO" sz="2800" dirty="0" smtClean="0"/>
              <a:t>Lot </a:t>
            </a:r>
            <a:r>
              <a:rPr lang="nb-NO" sz="2800" dirty="0" err="1" smtClean="0"/>
              <a:t>of</a:t>
            </a:r>
            <a:r>
              <a:rPr lang="nb-NO" sz="2800" dirty="0" smtClean="0"/>
              <a:t> media </a:t>
            </a:r>
            <a:r>
              <a:rPr lang="nb-NO" sz="2800" dirty="0" err="1" smtClean="0"/>
              <a:t>debates</a:t>
            </a:r>
            <a:endParaRPr lang="nb-NO" sz="2800" dirty="0" smtClean="0"/>
          </a:p>
          <a:p>
            <a:r>
              <a:rPr lang="nb-NO" sz="2800" dirty="0" err="1" smtClean="0"/>
              <a:t>Political</a:t>
            </a:r>
            <a:r>
              <a:rPr lang="nb-NO" sz="2800" dirty="0" smtClean="0"/>
              <a:t> </a:t>
            </a:r>
            <a:r>
              <a:rPr lang="nb-NO" sz="2800" dirty="0" err="1" smtClean="0"/>
              <a:t>decision</a:t>
            </a:r>
            <a:r>
              <a:rPr lang="nb-NO" sz="2800" dirty="0" smtClean="0"/>
              <a:t> to «</a:t>
            </a:r>
            <a:r>
              <a:rPr lang="nb-NO" sz="2800" dirty="0" err="1" smtClean="0"/>
              <a:t>help</a:t>
            </a:r>
            <a:r>
              <a:rPr lang="nb-NO" sz="2800" dirty="0" smtClean="0"/>
              <a:t> </a:t>
            </a:r>
            <a:r>
              <a:rPr lang="nb-NO" sz="2800" dirty="0" err="1" smtClean="0"/>
              <a:t>them</a:t>
            </a:r>
            <a:r>
              <a:rPr lang="nb-NO" sz="2800" dirty="0" smtClean="0"/>
              <a:t> </a:t>
            </a:r>
            <a:r>
              <a:rPr lang="nb-NO" sz="2800" dirty="0" err="1" smtClean="0"/>
              <a:t>where</a:t>
            </a:r>
            <a:r>
              <a:rPr lang="nb-NO" sz="2800" dirty="0" smtClean="0"/>
              <a:t> </a:t>
            </a:r>
            <a:r>
              <a:rPr lang="nb-NO" sz="2800" dirty="0" err="1" smtClean="0"/>
              <a:t>they</a:t>
            </a:r>
            <a:r>
              <a:rPr lang="nb-NO" sz="2800" dirty="0" smtClean="0"/>
              <a:t> </a:t>
            </a:r>
            <a:r>
              <a:rPr lang="nb-NO" sz="2800" dirty="0" err="1" smtClean="0"/>
              <a:t>are</a:t>
            </a:r>
            <a:r>
              <a:rPr lang="nb-NO" sz="2800" dirty="0" smtClean="0"/>
              <a:t>»</a:t>
            </a:r>
          </a:p>
          <a:p>
            <a:r>
              <a:rPr lang="nb-NO" sz="2800" dirty="0" err="1" smtClean="0"/>
              <a:t>Ministry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Foreign </a:t>
            </a:r>
            <a:r>
              <a:rPr lang="nb-NO" sz="2800" dirty="0" err="1" smtClean="0"/>
              <a:t>Affairs</a:t>
            </a:r>
            <a:r>
              <a:rPr lang="nb-NO" sz="2800" dirty="0" smtClean="0"/>
              <a:t> </a:t>
            </a:r>
            <a:r>
              <a:rPr lang="nb-NO" sz="2800" dirty="0" err="1" smtClean="0"/>
              <a:t>asked</a:t>
            </a:r>
            <a:r>
              <a:rPr lang="nb-NO" sz="2800" dirty="0" smtClean="0"/>
              <a:t> Oslo to </a:t>
            </a:r>
            <a:r>
              <a:rPr lang="nb-NO" sz="2800" dirty="0" err="1" smtClean="0"/>
              <a:t>initiate</a:t>
            </a:r>
            <a:r>
              <a:rPr lang="nb-NO" sz="2800" dirty="0" smtClean="0"/>
              <a:t> a </a:t>
            </a:r>
            <a:r>
              <a:rPr lang="nb-NO" sz="2800" dirty="0" err="1" smtClean="0"/>
              <a:t>project</a:t>
            </a:r>
            <a:endParaRPr lang="nb-NO" sz="2800" dirty="0" smtClean="0"/>
          </a:p>
          <a:p>
            <a:r>
              <a:rPr lang="nb-NO" sz="2800" dirty="0" smtClean="0"/>
              <a:t>City hall </a:t>
            </a:r>
            <a:r>
              <a:rPr lang="nb-NO" sz="2800" dirty="0" err="1" smtClean="0"/>
              <a:t>had</a:t>
            </a:r>
            <a:r>
              <a:rPr lang="nb-NO" sz="2800" dirty="0" smtClean="0"/>
              <a:t> </a:t>
            </a:r>
            <a:r>
              <a:rPr lang="nb-NO" sz="2800" dirty="0" err="1" smtClean="0"/>
              <a:t>meetings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several</a:t>
            </a:r>
            <a:r>
              <a:rPr lang="nb-NO" sz="2800" dirty="0" smtClean="0"/>
              <a:t> </a:t>
            </a:r>
            <a:r>
              <a:rPr lang="nb-NO" sz="2800" dirty="0" err="1" smtClean="0"/>
              <a:t>cities</a:t>
            </a:r>
            <a:r>
              <a:rPr lang="nb-NO" sz="2800" dirty="0"/>
              <a:t> </a:t>
            </a:r>
            <a:r>
              <a:rPr lang="nb-NO" sz="2800" dirty="0" err="1" smtClean="0"/>
              <a:t>migrating</a:t>
            </a:r>
            <a:r>
              <a:rPr lang="nb-NO" sz="2800" dirty="0" smtClean="0"/>
              <a:t> Romas </a:t>
            </a:r>
            <a:r>
              <a:rPr lang="nb-NO" sz="2800" dirty="0" err="1" smtClean="0"/>
              <a:t>originated</a:t>
            </a:r>
            <a:r>
              <a:rPr lang="nb-NO" sz="2800" dirty="0" smtClean="0"/>
              <a:t> from</a:t>
            </a:r>
          </a:p>
          <a:p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…</a:t>
            </a:r>
            <a:r>
              <a:rPr lang="nb-NO" sz="2800" dirty="0" err="1" smtClean="0"/>
              <a:t>but</a:t>
            </a:r>
            <a:r>
              <a:rPr lang="nb-NO" sz="2800" dirty="0" smtClean="0"/>
              <a:t> </a:t>
            </a:r>
            <a:r>
              <a:rPr lang="nb-NO" sz="2800" dirty="0" err="1" smtClean="0"/>
              <a:t>then</a:t>
            </a:r>
            <a:r>
              <a:rPr lang="nb-NO" sz="2800" dirty="0" smtClean="0"/>
              <a:t> </a:t>
            </a:r>
            <a:r>
              <a:rPr lang="nb-NO" sz="2800" dirty="0" err="1" smtClean="0"/>
              <a:t>reality</a:t>
            </a:r>
            <a:r>
              <a:rPr lang="nb-NO" sz="2800" dirty="0" smtClean="0"/>
              <a:t> </a:t>
            </a:r>
            <a:r>
              <a:rPr lang="nb-NO" sz="2800" dirty="0" err="1" smtClean="0"/>
              <a:t>kicked</a:t>
            </a:r>
            <a:r>
              <a:rPr lang="nb-NO" sz="2800" dirty="0" smtClean="0"/>
              <a:t> in…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3200" dirty="0" err="1" smtClean="0"/>
              <a:t>What</a:t>
            </a:r>
            <a:r>
              <a:rPr lang="nb-NO" sz="3200" dirty="0" smtClean="0"/>
              <a:t> </a:t>
            </a:r>
            <a:r>
              <a:rPr lang="nb-NO" sz="3200" dirty="0" err="1" smtClean="0"/>
              <a:t>could</a:t>
            </a:r>
            <a:r>
              <a:rPr lang="nb-NO" sz="3200" dirty="0" smtClean="0"/>
              <a:t> </a:t>
            </a:r>
            <a:r>
              <a:rPr lang="nb-NO" sz="3200" dirty="0" err="1" smtClean="0"/>
              <a:t>possibly</a:t>
            </a:r>
            <a:r>
              <a:rPr lang="nb-NO" sz="3200" dirty="0" smtClean="0"/>
              <a:t> </a:t>
            </a:r>
            <a:r>
              <a:rPr lang="nb-NO" sz="3200" dirty="0" err="1" smtClean="0"/>
              <a:t>go</a:t>
            </a:r>
            <a:r>
              <a:rPr lang="nb-NO" sz="3200" dirty="0" smtClean="0"/>
              <a:t> </a:t>
            </a:r>
            <a:r>
              <a:rPr lang="nb-NO" sz="3200" dirty="0" err="1" smtClean="0"/>
              <a:t>wrong</a:t>
            </a:r>
            <a:r>
              <a:rPr lang="nb-NO" sz="3200" dirty="0" smtClean="0"/>
              <a:t>?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Corruption</a:t>
            </a:r>
            <a:r>
              <a:rPr lang="nb-NO" sz="2800" dirty="0" smtClean="0"/>
              <a:t>, </a:t>
            </a:r>
            <a:r>
              <a:rPr lang="nb-NO" sz="2800" dirty="0" err="1" smtClean="0"/>
              <a:t>uneven</a:t>
            </a:r>
            <a:r>
              <a:rPr lang="nb-NO" sz="2800" dirty="0" smtClean="0"/>
              <a:t> </a:t>
            </a:r>
            <a:r>
              <a:rPr lang="nb-NO" sz="2800" dirty="0" err="1" smtClean="0"/>
              <a:t>expectations</a:t>
            </a:r>
            <a:r>
              <a:rPr lang="nb-NO" sz="2800" dirty="0" smtClean="0"/>
              <a:t>, mismatch </a:t>
            </a:r>
            <a:r>
              <a:rPr lang="nb-NO" sz="2800" dirty="0" err="1" smtClean="0"/>
              <a:t>of</a:t>
            </a:r>
            <a:r>
              <a:rPr lang="nb-NO" sz="2800" dirty="0" smtClean="0"/>
              <a:t> persons, </a:t>
            </a:r>
            <a:r>
              <a:rPr lang="nb-NO" sz="2800" dirty="0" err="1" smtClean="0"/>
              <a:t>judicial</a:t>
            </a:r>
            <a:r>
              <a:rPr lang="nb-NO" sz="2800" dirty="0" smtClean="0"/>
              <a:t> </a:t>
            </a:r>
            <a:r>
              <a:rPr lang="nb-NO" sz="2800" dirty="0" err="1" smtClean="0"/>
              <a:t>issues</a:t>
            </a:r>
            <a:r>
              <a:rPr lang="nb-NO" sz="2800" dirty="0" smtClean="0"/>
              <a:t>, mismatch </a:t>
            </a:r>
            <a:r>
              <a:rPr lang="nb-NO" sz="2800" dirty="0" err="1" smtClean="0"/>
              <a:t>project</a:t>
            </a:r>
            <a:r>
              <a:rPr lang="nb-NO" sz="2800" dirty="0" smtClean="0"/>
              <a:t> </a:t>
            </a:r>
            <a:r>
              <a:rPr lang="nb-NO" sz="2800" dirty="0" err="1" smtClean="0"/>
              <a:t>placement</a:t>
            </a:r>
            <a:r>
              <a:rPr lang="nb-NO" sz="2800" dirty="0" smtClean="0"/>
              <a:t>, </a:t>
            </a:r>
            <a:r>
              <a:rPr lang="nb-NO" sz="2800" dirty="0" err="1" smtClean="0"/>
              <a:t>lack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trust, </a:t>
            </a:r>
            <a:r>
              <a:rPr lang="nb-NO" sz="2800" dirty="0" err="1" smtClean="0"/>
              <a:t>lack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knowledge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local</a:t>
            </a:r>
            <a:r>
              <a:rPr lang="nb-NO" sz="2800" dirty="0"/>
              <a:t> </a:t>
            </a:r>
            <a:r>
              <a:rPr lang="nb-NO" sz="2800" dirty="0" err="1" smtClean="0"/>
              <a:t>institutions</a:t>
            </a:r>
            <a:r>
              <a:rPr lang="nb-NO" sz="2800" dirty="0" smtClean="0"/>
              <a:t>, </a:t>
            </a:r>
            <a:r>
              <a:rPr lang="nb-NO" sz="2800" dirty="0" err="1" smtClean="0"/>
              <a:t>bureaucracy</a:t>
            </a:r>
            <a:r>
              <a:rPr lang="nb-NO" sz="2800" dirty="0" smtClean="0"/>
              <a:t>, </a:t>
            </a:r>
            <a:r>
              <a:rPr lang="nb-NO" sz="2800" dirty="0" err="1" smtClean="0"/>
              <a:t>lack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</a:t>
            </a:r>
            <a:r>
              <a:rPr lang="nb-NO" sz="2800" dirty="0" smtClean="0"/>
              <a:t> </a:t>
            </a:r>
            <a:r>
              <a:rPr lang="nb-NO" sz="2800" dirty="0" err="1" smtClean="0"/>
              <a:t>anchoring</a:t>
            </a:r>
            <a:r>
              <a:rPr lang="nb-NO" sz="2800" dirty="0" smtClean="0"/>
              <a:t>, </a:t>
            </a:r>
            <a:r>
              <a:rPr lang="nb-NO" sz="2800" dirty="0" err="1" smtClean="0"/>
              <a:t>change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</a:t>
            </a:r>
            <a:r>
              <a:rPr lang="nb-NO" sz="2800" dirty="0" smtClean="0"/>
              <a:t> manager (</a:t>
            </a:r>
            <a:r>
              <a:rPr lang="nb-NO" sz="2800" dirty="0" err="1" smtClean="0"/>
              <a:t>twice</a:t>
            </a:r>
            <a:r>
              <a:rPr lang="nb-NO" sz="2800" dirty="0" smtClean="0"/>
              <a:t>), 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problems, </a:t>
            </a:r>
            <a:r>
              <a:rPr lang="nb-NO" sz="2800" dirty="0" err="1" smtClean="0"/>
              <a:t>capacity</a:t>
            </a:r>
            <a:r>
              <a:rPr lang="nb-NO" sz="2800" dirty="0" smtClean="0"/>
              <a:t> </a:t>
            </a:r>
            <a:r>
              <a:rPr lang="nb-NO" sz="2800" dirty="0" err="1" smtClean="0"/>
              <a:t>issues</a:t>
            </a:r>
            <a:r>
              <a:rPr lang="nb-NO" sz="2800" dirty="0" smtClean="0"/>
              <a:t>, lost in </a:t>
            </a:r>
            <a:r>
              <a:rPr lang="nb-NO" sz="2800" dirty="0" err="1" smtClean="0"/>
              <a:t>translation</a:t>
            </a:r>
            <a:r>
              <a:rPr lang="nb-NO" sz="2800" dirty="0" smtClean="0"/>
              <a:t>, 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user</a:t>
            </a:r>
            <a:r>
              <a:rPr lang="nb-NO" sz="2800" dirty="0" smtClean="0"/>
              <a:t> </a:t>
            </a:r>
            <a:r>
              <a:rPr lang="nb-NO" sz="2800" dirty="0" err="1" smtClean="0"/>
              <a:t>group</a:t>
            </a:r>
            <a:r>
              <a:rPr lang="nb-NO" sz="2800" dirty="0" smtClean="0"/>
              <a:t> </a:t>
            </a:r>
            <a:r>
              <a:rPr lang="nb-NO" sz="2800" dirty="0" err="1" smtClean="0"/>
              <a:t>involvement</a:t>
            </a:r>
            <a:r>
              <a:rPr lang="nb-NO" sz="2800" dirty="0" smtClean="0"/>
              <a:t>, not </a:t>
            </a:r>
            <a:r>
              <a:rPr lang="nb-NO" sz="2800" dirty="0" err="1" smtClean="0"/>
              <a:t>admitting</a:t>
            </a:r>
            <a:r>
              <a:rPr lang="nb-NO" sz="2800" dirty="0" smtClean="0"/>
              <a:t> </a:t>
            </a:r>
            <a:r>
              <a:rPr lang="nb-NO" sz="2800" dirty="0" err="1" smtClean="0"/>
              <a:t>mistakes</a:t>
            </a:r>
            <a:r>
              <a:rPr lang="nb-NO" sz="2800" dirty="0" smtClean="0"/>
              <a:t>, anti-</a:t>
            </a:r>
            <a:r>
              <a:rPr lang="nb-NO" sz="2800" dirty="0" err="1" smtClean="0"/>
              <a:t>gypsyism</a:t>
            </a:r>
            <a:r>
              <a:rPr lang="nb-NO" sz="2800" dirty="0" smtClean="0"/>
              <a:t>, formal </a:t>
            </a:r>
            <a:r>
              <a:rPr lang="nb-NO" sz="2800" dirty="0" err="1" smtClean="0"/>
              <a:t>vs</a:t>
            </a:r>
            <a:r>
              <a:rPr lang="nb-NO" sz="2800" dirty="0" smtClean="0"/>
              <a:t> non-formal, trust vs. </a:t>
            </a:r>
            <a:r>
              <a:rPr lang="nb-NO" sz="2800" dirty="0" err="1" smtClean="0"/>
              <a:t>scepticism</a:t>
            </a:r>
            <a:r>
              <a:rPr lang="nb-NO" sz="2800" dirty="0" smtClean="0"/>
              <a:t>, </a:t>
            </a:r>
            <a:r>
              <a:rPr lang="nb-NO" sz="2800" dirty="0" err="1" smtClean="0"/>
              <a:t>hierarchical</a:t>
            </a:r>
            <a:r>
              <a:rPr lang="nb-NO" sz="2800" dirty="0" smtClean="0"/>
              <a:t> vs. </a:t>
            </a:r>
            <a:r>
              <a:rPr lang="nb-NO" sz="2800" dirty="0" err="1" smtClean="0"/>
              <a:t>egalitarian</a:t>
            </a:r>
            <a:r>
              <a:rPr lang="nb-NO" sz="2800" dirty="0" smtClean="0"/>
              <a:t> </a:t>
            </a:r>
            <a:r>
              <a:rPr lang="nb-NO" sz="2800" dirty="0" err="1" smtClean="0"/>
              <a:t>societies</a:t>
            </a:r>
            <a:r>
              <a:rPr lang="nb-NO" sz="2800" dirty="0" smtClean="0"/>
              <a:t>, last </a:t>
            </a:r>
            <a:r>
              <a:rPr lang="nb-NO" sz="2800" dirty="0" err="1" smtClean="0"/>
              <a:t>minute</a:t>
            </a:r>
            <a:r>
              <a:rPr lang="nb-NO" sz="2800" dirty="0" smtClean="0"/>
              <a:t> </a:t>
            </a:r>
            <a:r>
              <a:rPr lang="nb-NO" sz="2800" dirty="0" err="1" smtClean="0"/>
              <a:t>cancellations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 – it all </a:t>
            </a:r>
            <a:r>
              <a:rPr lang="nb-NO" dirty="0" err="1" smtClean="0"/>
              <a:t>happened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748145" y="1739612"/>
            <a:ext cx="712946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1600" dirty="0" smtClean="0">
                <a:latin typeface="Verdana" pitchFamily="34" charset="0"/>
              </a:rPr>
              <a:t>Pilot projects in Timisoara and </a:t>
            </a:r>
            <a:r>
              <a:rPr lang="fr-FR" sz="1600" dirty="0" smtClean="0">
                <a:latin typeface="Verdana" pitchFamily="34" charset="0"/>
              </a:rPr>
              <a:t>Craiova – where there are resources and good capacity</a:t>
            </a:r>
            <a:endParaRPr lang="fr-FR" sz="1600" dirty="0" smtClean="0">
              <a:latin typeface="Verdana" pitchFamily="34" charset="0"/>
            </a:endParaRPr>
          </a:p>
          <a:p>
            <a:endParaRPr lang="fr-FR" sz="16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1600" dirty="0" smtClean="0">
                <a:latin typeface="Verdana" pitchFamily="34" charset="0"/>
              </a:rPr>
              <a:t>Pilot from January 2015 to April 2017. </a:t>
            </a:r>
          </a:p>
          <a:p>
            <a:pPr marL="342900" indent="-342900">
              <a:buFont typeface="Arial" charset="0"/>
              <a:buChar char="•"/>
            </a:pPr>
            <a:endParaRPr lang="fr-FR" sz="16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1600" dirty="0" smtClean="0">
                <a:latin typeface="Verdana" pitchFamily="34" charset="0"/>
              </a:rPr>
              <a:t>5 </a:t>
            </a:r>
            <a:r>
              <a:rPr lang="fr-FR" sz="1600" dirty="0" smtClean="0">
                <a:latin typeface="Verdana" pitchFamily="34" charset="0"/>
              </a:rPr>
              <a:t>year main project beginning in </a:t>
            </a:r>
            <a:r>
              <a:rPr lang="fr-FR" sz="1600" dirty="0" smtClean="0">
                <a:latin typeface="Verdana" pitchFamily="34" charset="0"/>
              </a:rPr>
              <a:t>2017/2018</a:t>
            </a:r>
          </a:p>
          <a:p>
            <a:pPr marL="342900" indent="-342900">
              <a:buFont typeface="Arial" charset="0"/>
              <a:buChar char="•"/>
            </a:pPr>
            <a:endParaRPr lang="fr-FR" sz="1600" dirty="0">
              <a:latin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objective is to work for inclusion of vulnerable children in school and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outcome is increased school attendance and reduction of school drop-out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city </a:t>
            </a:r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offering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after-school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services, and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families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approach, will also offer young adults and parents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social-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medical-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work-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legal counseling</a:t>
            </a:r>
            <a:endParaRPr lang="fr-FR" sz="16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93964" y="450850"/>
            <a:ext cx="56653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charset="0"/>
              <a:buNone/>
            </a:pPr>
            <a:r>
              <a:rPr lang="fr-FR" sz="3200" dirty="0" smtClean="0">
                <a:latin typeface="Verdana" pitchFamily="34" charset="0"/>
              </a:rPr>
              <a:t>But – we found good partners in the end</a:t>
            </a:r>
            <a:endParaRPr lang="fr-FR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2800" dirty="0" err="1" smtClean="0"/>
              <a:t>Lessons</a:t>
            </a:r>
            <a:r>
              <a:rPr lang="nb-NO" sz="2800" dirty="0" smtClean="0"/>
              <a:t> </a:t>
            </a:r>
            <a:r>
              <a:rPr lang="nb-NO" sz="2800" dirty="0" err="1" smtClean="0"/>
              <a:t>learned</a:t>
            </a:r>
            <a:r>
              <a:rPr lang="nb-NO" sz="2800" dirty="0" smtClean="0"/>
              <a:t> – </a:t>
            </a:r>
            <a:r>
              <a:rPr lang="nb-NO" sz="2800" dirty="0" err="1" smtClean="0"/>
              <a:t>how</a:t>
            </a:r>
            <a:r>
              <a:rPr lang="nb-NO" sz="2800" dirty="0" smtClean="0"/>
              <a:t> to </a:t>
            </a:r>
            <a:r>
              <a:rPr lang="nb-NO" sz="2800" dirty="0" err="1" smtClean="0"/>
              <a:t>succeed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1800" dirty="0" smtClean="0"/>
              <a:t>(or </a:t>
            </a:r>
            <a:r>
              <a:rPr lang="nb-NO" sz="1800" dirty="0" err="1" smtClean="0"/>
              <a:t>how</a:t>
            </a:r>
            <a:r>
              <a:rPr lang="nb-NO" sz="1800" dirty="0" smtClean="0"/>
              <a:t> to do as </a:t>
            </a:r>
            <a:r>
              <a:rPr lang="nb-NO" sz="1800" dirty="0" err="1" smtClean="0"/>
              <a:t>few</a:t>
            </a:r>
            <a:r>
              <a:rPr lang="nb-NO" sz="1800" dirty="0" smtClean="0"/>
              <a:t> </a:t>
            </a:r>
            <a:r>
              <a:rPr lang="nb-NO" sz="1800" dirty="0" err="1" smtClean="0"/>
              <a:t>mistakes</a:t>
            </a:r>
            <a:r>
              <a:rPr lang="nb-NO" sz="1800" dirty="0" smtClean="0"/>
              <a:t> as </a:t>
            </a:r>
            <a:r>
              <a:rPr lang="nb-NO" sz="1800" dirty="0" err="1" smtClean="0"/>
              <a:t>possible</a:t>
            </a:r>
            <a:r>
              <a:rPr lang="nb-NO" sz="1800" dirty="0" smtClean="0"/>
              <a:t>)</a:t>
            </a:r>
            <a:endParaRPr lang="en-US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90255"/>
            <a:ext cx="8229600" cy="4435908"/>
          </a:xfrm>
        </p:spPr>
        <p:txBody>
          <a:bodyPr numCol="2"/>
          <a:lstStyle/>
          <a:p>
            <a:pPr marL="0" indent="0">
              <a:buNone/>
            </a:pPr>
            <a:r>
              <a:rPr lang="nb-NO" sz="2000" b="1" dirty="0" err="1" smtClean="0"/>
              <a:t>Find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the</a:t>
            </a:r>
            <a:r>
              <a:rPr lang="nb-NO" sz="2000" b="1" dirty="0" smtClean="0"/>
              <a:t> right </a:t>
            </a:r>
            <a:r>
              <a:rPr lang="nb-NO" sz="2000" b="1" dirty="0" err="1" smtClean="0"/>
              <a:t>door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openers</a:t>
            </a:r>
            <a:endParaRPr lang="nb-NO" sz="2000" b="1" dirty="0"/>
          </a:p>
          <a:p>
            <a:pPr marL="0" indent="0">
              <a:buNone/>
            </a:pPr>
            <a:r>
              <a:rPr lang="nb-NO" sz="2000" dirty="0" smtClean="0"/>
              <a:t>-</a:t>
            </a:r>
            <a:r>
              <a:rPr lang="nb-NO" sz="2000" dirty="0" err="1" smtClean="0"/>
              <a:t>Embassy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-</a:t>
            </a:r>
            <a:r>
              <a:rPr lang="nb-NO" sz="2000" dirty="0" err="1" smtClean="0"/>
              <a:t>other</a:t>
            </a:r>
            <a:r>
              <a:rPr lang="nb-NO" sz="2000" dirty="0" smtClean="0"/>
              <a:t> NGOs</a:t>
            </a:r>
          </a:p>
          <a:p>
            <a:pPr marL="0" indent="0">
              <a:buNone/>
            </a:pPr>
            <a:r>
              <a:rPr lang="nb-NO" sz="2000" dirty="0" smtClean="0"/>
              <a:t>-ask </a:t>
            </a:r>
            <a:r>
              <a:rPr lang="nb-NO" sz="2000" dirty="0" err="1" smtClean="0"/>
              <a:t>around</a:t>
            </a: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b="1" dirty="0" smtClean="0"/>
              <a:t>Make sure </a:t>
            </a:r>
            <a:r>
              <a:rPr lang="nb-NO" sz="2000" b="1" dirty="0" err="1" smtClean="0"/>
              <a:t>you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get</a:t>
            </a:r>
            <a:r>
              <a:rPr lang="nb-NO" sz="2000" b="1" dirty="0" smtClean="0"/>
              <a:t> </a:t>
            </a:r>
          </a:p>
          <a:p>
            <a:pPr marL="0" indent="0">
              <a:buNone/>
            </a:pPr>
            <a:r>
              <a:rPr lang="nb-NO" sz="2000" b="1" dirty="0" err="1" smtClean="0"/>
              <a:t>the</a:t>
            </a:r>
            <a:r>
              <a:rPr lang="nb-NO" sz="2000" b="1" dirty="0" smtClean="0"/>
              <a:t> RIGHT partners </a:t>
            </a:r>
          </a:p>
          <a:p>
            <a:pPr marL="0" indent="0">
              <a:buNone/>
            </a:pPr>
            <a:r>
              <a:rPr lang="nb-NO" sz="2000" dirty="0" smtClean="0"/>
              <a:t>-matching</a:t>
            </a:r>
          </a:p>
          <a:p>
            <a:pPr marL="0" indent="0">
              <a:buNone/>
            </a:pPr>
            <a:r>
              <a:rPr lang="nb-NO" sz="2000" dirty="0" smtClean="0"/>
              <a:t>-</a:t>
            </a:r>
            <a:r>
              <a:rPr lang="nb-NO" sz="2000" dirty="0" err="1" smtClean="0"/>
              <a:t>level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decision</a:t>
            </a:r>
            <a:r>
              <a:rPr lang="nb-NO" sz="2000" dirty="0" smtClean="0"/>
              <a:t> </a:t>
            </a:r>
            <a:r>
              <a:rPr lang="nb-NO" sz="2000" dirty="0" err="1" smtClean="0"/>
              <a:t>making</a:t>
            </a:r>
            <a:r>
              <a:rPr lang="nb-NO" sz="2000" dirty="0" smtClean="0"/>
              <a:t>: </a:t>
            </a:r>
          </a:p>
          <a:p>
            <a:pPr marL="0" indent="0">
              <a:buNone/>
            </a:pPr>
            <a:r>
              <a:rPr lang="nb-NO" sz="2000" dirty="0" smtClean="0"/>
              <a:t> not </a:t>
            </a:r>
            <a:r>
              <a:rPr lang="nb-NO" sz="2000" dirty="0" err="1" smtClean="0"/>
              <a:t>too</a:t>
            </a:r>
            <a:r>
              <a:rPr lang="nb-NO" sz="2000" dirty="0" smtClean="0"/>
              <a:t> </a:t>
            </a:r>
            <a:r>
              <a:rPr lang="nb-NO" sz="2000" dirty="0" err="1" smtClean="0"/>
              <a:t>high</a:t>
            </a:r>
            <a:r>
              <a:rPr lang="nb-NO" sz="2000" dirty="0" smtClean="0"/>
              <a:t> (= </a:t>
            </a:r>
            <a:r>
              <a:rPr lang="nb-NO" sz="2000" dirty="0" err="1" smtClean="0"/>
              <a:t>too</a:t>
            </a:r>
            <a:r>
              <a:rPr lang="nb-NO" sz="2000" dirty="0" smtClean="0"/>
              <a:t> far </a:t>
            </a:r>
            <a:r>
              <a:rPr lang="nb-NO" sz="2000" dirty="0" err="1" smtClean="0"/>
              <a:t>away</a:t>
            </a:r>
            <a:r>
              <a:rPr lang="nb-NO" sz="2000" dirty="0" smtClean="0"/>
              <a:t> from </a:t>
            </a:r>
            <a:r>
              <a:rPr lang="nb-NO" sz="2000" dirty="0" err="1" smtClean="0"/>
              <a:t>the</a:t>
            </a:r>
            <a:r>
              <a:rPr lang="nb-NO" sz="2000" dirty="0" smtClean="0"/>
              <a:t> «real» </a:t>
            </a:r>
            <a:r>
              <a:rPr lang="nb-NO" sz="2000" dirty="0" err="1" smtClean="0"/>
              <a:t>issues</a:t>
            </a:r>
            <a:r>
              <a:rPr lang="nb-NO" sz="2000" dirty="0" smtClean="0"/>
              <a:t>), not </a:t>
            </a:r>
            <a:r>
              <a:rPr lang="nb-NO" sz="2000" dirty="0" err="1" smtClean="0"/>
              <a:t>too</a:t>
            </a:r>
            <a:r>
              <a:rPr lang="nb-NO" sz="2000" dirty="0" smtClean="0"/>
              <a:t> </a:t>
            </a:r>
            <a:r>
              <a:rPr lang="nb-NO" sz="2000" dirty="0" err="1" smtClean="0"/>
              <a:t>low</a:t>
            </a:r>
            <a:r>
              <a:rPr lang="nb-NO" sz="2000" dirty="0" smtClean="0"/>
              <a:t> (= </a:t>
            </a:r>
            <a:r>
              <a:rPr lang="nb-NO" sz="2000" dirty="0" err="1" smtClean="0"/>
              <a:t>cannot</a:t>
            </a:r>
            <a:r>
              <a:rPr lang="nb-NO" sz="2000" dirty="0" smtClean="0"/>
              <a:t> </a:t>
            </a:r>
            <a:r>
              <a:rPr lang="nb-NO" sz="2000" dirty="0" err="1" smtClean="0"/>
              <a:t>decide</a:t>
            </a:r>
            <a:r>
              <a:rPr lang="nb-NO" sz="2000" dirty="0" smtClean="0"/>
              <a:t> </a:t>
            </a:r>
            <a:r>
              <a:rPr lang="nb-NO" sz="2000" dirty="0" err="1" smtClean="0"/>
              <a:t>anything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sz="2000" b="1" dirty="0" smtClean="0"/>
              <a:t>Be </a:t>
            </a:r>
            <a:r>
              <a:rPr lang="nb-NO" sz="2000" b="1" dirty="0" err="1" smtClean="0"/>
              <a:t>prepared</a:t>
            </a:r>
            <a:r>
              <a:rPr lang="nb-NO" sz="2000" b="1" dirty="0" smtClean="0"/>
              <a:t> </a:t>
            </a:r>
          </a:p>
          <a:p>
            <a:pPr marL="0" indent="0">
              <a:buNone/>
            </a:pPr>
            <a:r>
              <a:rPr lang="nb-NO" sz="2000" dirty="0"/>
              <a:t>-</a:t>
            </a:r>
            <a:r>
              <a:rPr lang="nb-NO" sz="2000" dirty="0" smtClean="0"/>
              <a:t>for </a:t>
            </a:r>
            <a:r>
              <a:rPr lang="nb-NO" sz="2000" dirty="0" err="1" smtClean="0"/>
              <a:t>bureaucracy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-</a:t>
            </a:r>
            <a:r>
              <a:rPr lang="nb-NO" sz="2000" dirty="0" err="1" smtClean="0"/>
              <a:t>that</a:t>
            </a:r>
            <a:r>
              <a:rPr lang="nb-NO" sz="2000" dirty="0" smtClean="0"/>
              <a:t> trust </a:t>
            </a:r>
            <a:r>
              <a:rPr lang="nb-NO" sz="2000" dirty="0" err="1" smtClean="0"/>
              <a:t>building</a:t>
            </a:r>
            <a:r>
              <a:rPr lang="nb-NO" sz="2000" dirty="0" smtClean="0"/>
              <a:t> </a:t>
            </a:r>
            <a:r>
              <a:rPr lang="nb-NO" sz="2000" dirty="0" err="1" smtClean="0"/>
              <a:t>might</a:t>
            </a:r>
            <a:r>
              <a:rPr lang="nb-NO" sz="2000" dirty="0" smtClean="0"/>
              <a:t> </a:t>
            </a:r>
            <a:r>
              <a:rPr lang="nb-NO" sz="2000" dirty="0" err="1" smtClean="0"/>
              <a:t>take</a:t>
            </a:r>
            <a:r>
              <a:rPr lang="nb-NO" sz="2000" dirty="0" smtClean="0"/>
              <a:t> time</a:t>
            </a:r>
          </a:p>
          <a:p>
            <a:pPr marL="0" indent="0">
              <a:buNone/>
            </a:pPr>
            <a:r>
              <a:rPr lang="nb-NO" sz="2000" dirty="0" smtClean="0"/>
              <a:t>-</a:t>
            </a:r>
            <a:r>
              <a:rPr lang="nb-NO" sz="2000" dirty="0" err="1" smtClean="0"/>
              <a:t>language</a:t>
            </a:r>
            <a:r>
              <a:rPr lang="nb-NO" sz="2000" dirty="0" smtClean="0"/>
              <a:t> </a:t>
            </a:r>
            <a:r>
              <a:rPr lang="nb-NO" sz="2000" dirty="0" err="1" smtClean="0"/>
              <a:t>barriers</a:t>
            </a:r>
            <a:r>
              <a:rPr lang="nb-NO" sz="2000" dirty="0" smtClean="0"/>
              <a:t> («English </a:t>
            </a:r>
            <a:r>
              <a:rPr lang="nb-NO" sz="2000" dirty="0" err="1" smtClean="0"/>
              <a:t>speaking</a:t>
            </a:r>
            <a:r>
              <a:rPr lang="nb-NO" sz="2000" dirty="0" smtClean="0"/>
              <a:t>» is a relative term), </a:t>
            </a:r>
            <a:r>
              <a:rPr lang="nb-NO" sz="2000" dirty="0" err="1" smtClean="0"/>
              <a:t>written</a:t>
            </a:r>
            <a:r>
              <a:rPr lang="nb-NO" sz="2000" dirty="0" smtClean="0"/>
              <a:t> </a:t>
            </a:r>
            <a:r>
              <a:rPr lang="nb-NO" sz="2000" dirty="0" err="1" smtClean="0"/>
              <a:t>things</a:t>
            </a:r>
            <a:r>
              <a:rPr lang="nb-NO" sz="2000" dirty="0" smtClean="0"/>
              <a:t> </a:t>
            </a:r>
            <a:r>
              <a:rPr lang="nb-NO" sz="2000" dirty="0" err="1" smtClean="0"/>
              <a:t>can</a:t>
            </a:r>
            <a:r>
              <a:rPr lang="nb-NO" sz="2000" dirty="0" smtClean="0"/>
              <a:t> be </a:t>
            </a:r>
            <a:r>
              <a:rPr lang="nb-NO" sz="2000" dirty="0" err="1" smtClean="0"/>
              <a:t>misinterpreted</a:t>
            </a:r>
            <a:r>
              <a:rPr lang="nb-NO" sz="2000" dirty="0" smtClean="0"/>
              <a:t> (</a:t>
            </a:r>
            <a:r>
              <a:rPr lang="nb-NO" sz="2000" dirty="0" err="1" smtClean="0"/>
              <a:t>sometimes</a:t>
            </a:r>
            <a:r>
              <a:rPr lang="nb-NO" sz="2000" dirty="0" smtClean="0"/>
              <a:t> SKYPE or </a:t>
            </a:r>
            <a:r>
              <a:rPr lang="nb-NO" sz="2000" dirty="0" err="1" smtClean="0"/>
              <a:t>telephone</a:t>
            </a:r>
            <a:r>
              <a:rPr lang="nb-NO" sz="2000" dirty="0" smtClean="0"/>
              <a:t> to </a:t>
            </a:r>
            <a:r>
              <a:rPr lang="nb-NO" sz="2000" dirty="0" err="1" smtClean="0"/>
              <a:t>avoid</a:t>
            </a:r>
            <a:r>
              <a:rPr lang="nb-NO" sz="2000" dirty="0" smtClean="0"/>
              <a:t> </a:t>
            </a:r>
            <a:r>
              <a:rPr lang="nb-NO" sz="2000" dirty="0" err="1" smtClean="0"/>
              <a:t>misinterpretations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r>
              <a:rPr lang="nb-NO" sz="2000" dirty="0" smtClean="0"/>
              <a:t>-not </a:t>
            </a:r>
            <a:r>
              <a:rPr lang="nb-NO" sz="2000" dirty="0" err="1" smtClean="0"/>
              <a:t>being</a:t>
            </a:r>
            <a:r>
              <a:rPr lang="nb-NO" sz="2000" dirty="0" smtClean="0"/>
              <a:t> </a:t>
            </a:r>
            <a:r>
              <a:rPr lang="nb-NO" sz="2000" dirty="0" err="1" smtClean="0"/>
              <a:t>informed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problems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13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/>
              <a:t>But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end …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Do </a:t>
            </a:r>
            <a:r>
              <a:rPr lang="nb-NO" dirty="0" err="1" smtClean="0"/>
              <a:t>the</a:t>
            </a:r>
            <a:r>
              <a:rPr lang="nb-NO" dirty="0" smtClean="0"/>
              <a:t> best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have, </a:t>
            </a:r>
            <a:r>
              <a:rPr lang="nb-NO" dirty="0" err="1" smtClean="0"/>
              <a:t>cherish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, </a:t>
            </a:r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best </a:t>
            </a:r>
            <a:r>
              <a:rPr lang="nb-NO" dirty="0" err="1" smtClean="0"/>
              <a:t>asset</a:t>
            </a:r>
            <a:r>
              <a:rPr lang="nb-NO" dirty="0" smtClean="0"/>
              <a:t>!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Never </a:t>
            </a:r>
            <a:r>
              <a:rPr lang="nb-NO" dirty="0" err="1"/>
              <a:t>underestimate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 smtClean="0"/>
              <a:t>meal</a:t>
            </a:r>
            <a:r>
              <a:rPr lang="nb-NO" dirty="0" smtClean="0"/>
              <a:t>!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27"/>
            <a:ext cx="9144000" cy="65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10255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444</Words>
  <Application>Microsoft Office PowerPoint</Application>
  <PresentationFormat>Skjermfremvisning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PowerPoint-presentasjon</vt:lpstr>
      <vt:lpstr>«How to successfully develop first contacts into concrete cooperation projects» </vt:lpstr>
      <vt:lpstr>Background for the involvement of the City of Oslo in Romania</vt:lpstr>
      <vt:lpstr>What could possibly go wrong?</vt:lpstr>
      <vt:lpstr>PowerPoint-presentasjon</vt:lpstr>
      <vt:lpstr>Lessons learned – how to succeed (or how to do as few mistakes as possible)</vt:lpstr>
      <vt:lpstr>But in the end …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Anniken Therese Sand</cp:lastModifiedBy>
  <cp:revision>79</cp:revision>
  <cp:lastPrinted>2016-12-13T15:59:25Z</cp:lastPrinted>
  <dcterms:created xsi:type="dcterms:W3CDTF">2011-11-09T09:46:35Z</dcterms:created>
  <dcterms:modified xsi:type="dcterms:W3CDTF">2016-12-13T16:23:52Z</dcterms:modified>
</cp:coreProperties>
</file>